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7" r:id="rId2"/>
  </p:sldMasterIdLst>
  <p:notesMasterIdLst>
    <p:notesMasterId r:id="rId38"/>
  </p:notesMasterIdLst>
  <p:sldIdLst>
    <p:sldId id="256" r:id="rId3"/>
    <p:sldId id="257" r:id="rId4"/>
    <p:sldId id="392" r:id="rId5"/>
    <p:sldId id="394" r:id="rId6"/>
    <p:sldId id="393" r:id="rId7"/>
    <p:sldId id="258" r:id="rId8"/>
    <p:sldId id="617" r:id="rId9"/>
    <p:sldId id="619" r:id="rId10"/>
    <p:sldId id="618" r:id="rId11"/>
    <p:sldId id="620" r:id="rId12"/>
    <p:sldId id="623" r:id="rId13"/>
    <p:sldId id="621" r:id="rId14"/>
    <p:sldId id="622" r:id="rId15"/>
    <p:sldId id="625" r:id="rId16"/>
    <p:sldId id="624" r:id="rId17"/>
    <p:sldId id="626" r:id="rId18"/>
    <p:sldId id="627" r:id="rId19"/>
    <p:sldId id="629" r:id="rId20"/>
    <p:sldId id="628" r:id="rId21"/>
    <p:sldId id="630" r:id="rId22"/>
    <p:sldId id="632" r:id="rId23"/>
    <p:sldId id="631" r:id="rId24"/>
    <p:sldId id="634" r:id="rId25"/>
    <p:sldId id="633" r:id="rId26"/>
    <p:sldId id="635" r:id="rId27"/>
    <p:sldId id="636" r:id="rId28"/>
    <p:sldId id="637" r:id="rId29"/>
    <p:sldId id="432" r:id="rId30"/>
    <p:sldId id="533" r:id="rId31"/>
    <p:sldId id="638" r:id="rId32"/>
    <p:sldId id="535" r:id="rId33"/>
    <p:sldId id="613" r:id="rId34"/>
    <p:sldId id="614" r:id="rId35"/>
    <p:sldId id="615" r:id="rId36"/>
    <p:sldId id="616" r:id="rId37"/>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DAD"/>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93631"/>
  </p:normalViewPr>
  <p:slideViewPr>
    <p:cSldViewPr snapToGrid="0" snapToObjects="1">
      <p:cViewPr>
        <p:scale>
          <a:sx n="50" d="100"/>
          <a:sy n="50" d="100"/>
        </p:scale>
        <p:origin x="-204" y="-1004"/>
      </p:cViewPr>
      <p:guideLst>
        <p:guide orient="horz" pos="2159"/>
        <p:guide pos="3876"/>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2023/12/3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3603156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officeplus.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8" name="直角三角形 7"/>
          <p:cNvSpPr/>
          <p:nvPr userDrawn="1"/>
        </p:nvSpPr>
        <p:spPr>
          <a:xfrm rot="5400000">
            <a:off x="1657349" y="-1657351"/>
            <a:ext cx="1155700" cy="4470402"/>
          </a:xfrm>
          <a:prstGeom prst="rtTriangle">
            <a:avLst/>
          </a:pr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直角三角形 6"/>
          <p:cNvSpPr/>
          <p:nvPr userDrawn="1"/>
        </p:nvSpPr>
        <p:spPr>
          <a:xfrm rot="16200000">
            <a:off x="7480300" y="2146300"/>
            <a:ext cx="6451600" cy="2971800"/>
          </a:xfrm>
          <a:prstGeom prst="rtTriangle">
            <a:avLst/>
          </a:prstGeom>
          <a:solidFill>
            <a:schemeClr val="accent3"/>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userDrawn="1"/>
        </p:nvSpPr>
        <p:spPr>
          <a:xfrm rot="5400000">
            <a:off x="0" y="0"/>
            <a:ext cx="1752600" cy="17526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直角三角形 5"/>
          <p:cNvSpPr/>
          <p:nvPr userDrawn="1"/>
        </p:nvSpPr>
        <p:spPr>
          <a:xfrm rot="16200000">
            <a:off x="8165252" y="2831252"/>
            <a:ext cx="3695700" cy="4357796"/>
          </a:xfrm>
          <a:prstGeom prst="rtTriangle">
            <a:avLst/>
          </a:prstGeom>
          <a:solidFill>
            <a:schemeClr val="accent1"/>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直角三角形 8"/>
          <p:cNvSpPr/>
          <p:nvPr userDrawn="1"/>
        </p:nvSpPr>
        <p:spPr>
          <a:xfrm>
            <a:off x="0" y="4305300"/>
            <a:ext cx="1625600" cy="2552700"/>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占位符 5"/>
          <p:cNvSpPr>
            <a:spLocks noGrp="1"/>
          </p:cNvSpPr>
          <p:nvPr>
            <p:ph type="body" sz="quarter" idx="10"/>
          </p:nvPr>
        </p:nvSpPr>
        <p:spPr>
          <a:xfrm>
            <a:off x="1307569" y="1452563"/>
            <a:ext cx="5109845" cy="834708"/>
          </a:xfrm>
          <a:prstGeom prst="rect">
            <a:avLst/>
          </a:prstGeom>
        </p:spPr>
        <p:txBody>
          <a:bodyPr anchor="ctr"/>
          <a:lstStyle>
            <a:lvl1pPr marL="0" indent="0">
              <a:buNone/>
              <a:defRPr sz="4800" b="1">
                <a:solidFill>
                  <a:schemeClr val="accent2">
                    <a:lumMod val="75000"/>
                  </a:schemeClr>
                </a:solidFill>
              </a:defRPr>
            </a:lvl1pPr>
          </a:lstStyle>
          <a:p>
            <a:pPr lvl="0"/>
            <a:endParaRPr kumimoji="1" lang="zh-CN" altLang="en-US" dirty="0"/>
          </a:p>
        </p:txBody>
      </p:sp>
      <p:sp>
        <p:nvSpPr>
          <p:cNvPr id="11" name="文本占位符 5"/>
          <p:cNvSpPr>
            <a:spLocks noGrp="1"/>
          </p:cNvSpPr>
          <p:nvPr>
            <p:ph type="body" sz="quarter" idx="11"/>
          </p:nvPr>
        </p:nvSpPr>
        <p:spPr>
          <a:xfrm>
            <a:off x="1307569" y="2287271"/>
            <a:ext cx="7098666" cy="1215006"/>
          </a:xfrm>
          <a:prstGeom prst="rect">
            <a:avLst/>
          </a:prstGeom>
          <a:solidFill>
            <a:schemeClr val="accent2">
              <a:lumMod val="90000"/>
            </a:schemeClr>
          </a:solidFill>
        </p:spPr>
        <p:txBody>
          <a:bodyPr anchor="ctr"/>
          <a:lstStyle>
            <a:lvl1pPr marL="0" indent="0">
              <a:buNone/>
              <a:defRPr sz="6600" b="1">
                <a:solidFill>
                  <a:schemeClr val="bg1"/>
                </a:solidFill>
              </a:defRPr>
            </a:lvl1pPr>
          </a:lstStyle>
          <a:p>
            <a:pPr lvl="0"/>
            <a:endParaRPr kumimoji="1" lang="zh-CN" altLang="en-US" dirty="0"/>
          </a:p>
        </p:txBody>
      </p:sp>
      <p:sp>
        <p:nvSpPr>
          <p:cNvPr id="12" name="文本占位符 5"/>
          <p:cNvSpPr>
            <a:spLocks noGrp="1"/>
          </p:cNvSpPr>
          <p:nvPr>
            <p:ph type="body" sz="quarter" idx="12"/>
          </p:nvPr>
        </p:nvSpPr>
        <p:spPr>
          <a:xfrm>
            <a:off x="1307568" y="3502276"/>
            <a:ext cx="7098667" cy="579503"/>
          </a:xfrm>
          <a:prstGeom prst="rect">
            <a:avLst/>
          </a:prstGeom>
        </p:spPr>
        <p:txBody>
          <a:bodyPr anchor="ctr"/>
          <a:lstStyle>
            <a:lvl1pPr marL="0" indent="0">
              <a:buNone/>
              <a:defRPr sz="2800" b="1">
                <a:solidFill>
                  <a:schemeClr val="accent2">
                    <a:lumMod val="75000"/>
                  </a:schemeClr>
                </a:solidFill>
              </a:defRPr>
            </a:lvl1pPr>
          </a:lstStyle>
          <a:p>
            <a:pPr lvl="0"/>
            <a:endParaRPr kumimoji="1" lang="zh-CN" altLang="en-US" dirty="0"/>
          </a:p>
        </p:txBody>
      </p:sp>
      <p:sp>
        <p:nvSpPr>
          <p:cNvPr id="13" name="文本占位符 5"/>
          <p:cNvSpPr>
            <a:spLocks noGrp="1"/>
          </p:cNvSpPr>
          <p:nvPr>
            <p:ph type="body" sz="quarter" idx="13"/>
          </p:nvPr>
        </p:nvSpPr>
        <p:spPr>
          <a:xfrm>
            <a:off x="1307569" y="4158672"/>
            <a:ext cx="5109845" cy="1511877"/>
          </a:xfrm>
          <a:prstGeom prst="rect">
            <a:avLst/>
          </a:prstGeom>
        </p:spPr>
        <p:txBody>
          <a:bodyPr anchor="t"/>
          <a:lstStyle>
            <a:lvl1pPr marL="285750" indent="-285750">
              <a:buFont typeface="Arial" panose="020B0604020202020204" pitchFamily="34" charset="0"/>
              <a:buChar char="•"/>
              <a:defRPr sz="1400" b="1">
                <a:solidFill>
                  <a:schemeClr val="tx1">
                    <a:lumMod val="75000"/>
                    <a:lumOff val="25000"/>
                  </a:schemeClr>
                </a:solidFill>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5"/>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5"/>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副标题页_6">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6"/>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6"/>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2">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2">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3"/>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3"/>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4"/>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4"/>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5"/>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5"/>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6">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6"/>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6"/>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注页">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背景图片出处</a:t>
            </a: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英文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Century Gothic</a:t>
            </a: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1.3</a:t>
            </a: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Microsoft YaHei"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Microsoft YaHei" panose="020B0503020204020204" pitchFamily="3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25" name="文本占位符 5"/>
          <p:cNvSpPr>
            <a:spLocks noGrp="1"/>
          </p:cNvSpPr>
          <p:nvPr>
            <p:ph type="body" sz="quarter" idx="12" hasCustomPrompt="1"/>
          </p:nvPr>
        </p:nvSpPr>
        <p:spPr>
          <a:xfrm>
            <a:off x="7077075" y="19134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2016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3001814"/>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3105154"/>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9" name="文本占位符 5"/>
          <p:cNvSpPr>
            <a:spLocks noGrp="1"/>
          </p:cNvSpPr>
          <p:nvPr>
            <p:ph type="body" sz="quarter" idx="16" hasCustomPrompt="1"/>
          </p:nvPr>
        </p:nvSpPr>
        <p:spPr>
          <a:xfrm>
            <a:off x="7077075" y="409020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30" name="文本占位符 5"/>
          <p:cNvSpPr>
            <a:spLocks noGrp="1"/>
          </p:cNvSpPr>
          <p:nvPr>
            <p:ph type="body" sz="quarter" idx="17"/>
          </p:nvPr>
        </p:nvSpPr>
        <p:spPr>
          <a:xfrm>
            <a:off x="7912100" y="4187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8965"/>
            <a:r>
              <a:rPr lang="zh-CN" altLang="en-US" sz="1800" dirty="0">
                <a:solidFill>
                  <a:schemeClr val="tx1">
                    <a:lumMod val="75000"/>
                    <a:lumOff val="25000"/>
                  </a:schemeClr>
                </a:solidFill>
                <a:latin typeface="Segoe UI Light" panose="020B0502040204020203"/>
                <a:ea typeface="Microsoft YaHei" panose="020B0503020204020204" pitchFamily="34" charset="-122"/>
                <a:cs typeface="Segoe UI Light" panose="020B0502040204020203"/>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panose="020B0502040204020203"/>
                <a:ea typeface="Microsoft YaHei"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Microsoft YaHei" panose="020B0503020204020204" pitchFamily="34" charset="-122"/>
              <a:cs typeface="Segoe UI Light" panose="020B0502040204020203"/>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8965" eaLnBrk="1" fontAlgn="auto" latinLnBrk="0" hangingPunct="1">
              <a:lnSpc>
                <a:spcPct val="100000"/>
              </a:lnSpc>
              <a:spcBef>
                <a:spcPts val="0"/>
              </a:spcBef>
              <a:spcAft>
                <a:spcPts val="0"/>
              </a:spcAft>
              <a:buClrTx/>
              <a:buSzTx/>
              <a:buFontTx/>
              <a:buNone/>
              <a:defRPr/>
            </a:pPr>
            <a:r>
              <a:rPr kumimoji="1" lang="zh-CN" altLang="en-US" sz="1335" b="0" i="0" u="none" strike="noStrike" kern="0" cap="none" spc="0" normalizeH="0" baseline="0" noProof="0" dirty="0">
                <a:ln>
                  <a:noFill/>
                </a:ln>
                <a:solidFill>
                  <a:srgbClr val="000000"/>
                </a:solidFill>
                <a:effectLst/>
                <a:uLnTx/>
                <a:uFillTx/>
                <a:latin typeface="Century Gothic" panose="020B0502020202020204"/>
                <a:ea typeface="Microsoft YaHei" panose="020B0503020204020204" pitchFamily="34" charset="-122"/>
              </a:rPr>
              <a:t>点击</a:t>
            </a:r>
            <a:r>
              <a:rPr kumimoji="1" lang="en-US" altLang="zh-CN" sz="1335" b="0" i="0" u="none" strike="noStrike" kern="0" cap="none" spc="0" normalizeH="0" baseline="0" noProof="0" dirty="0">
                <a:ln>
                  <a:noFill/>
                </a:ln>
                <a:solidFill>
                  <a:srgbClr val="000000"/>
                </a:solidFill>
                <a:effectLst/>
                <a:uLnTx/>
                <a:uFillTx/>
                <a:latin typeface="Segoe UI Light" panose="020B0502040204020203" charset="0"/>
                <a:ea typeface="Segoe UI Light" panose="020B0502040204020203" charset="0"/>
                <a:cs typeface="Segoe UI Light" panose="020B0502040204020203" charset="0"/>
              </a:rPr>
              <a:t>Logo</a:t>
            </a:r>
            <a:r>
              <a:rPr kumimoji="1" lang="zh-CN" altLang="en-US" sz="1335" b="0" i="0" u="none" strike="noStrike" kern="0" cap="none" spc="0" normalizeH="0" baseline="0" noProof="0" dirty="0">
                <a:ln>
                  <a:noFill/>
                </a:ln>
                <a:solidFill>
                  <a:srgbClr val="000000"/>
                </a:solidFill>
                <a:effectLst/>
                <a:uLnTx/>
                <a:uFillTx/>
                <a:latin typeface="Century Gothic" panose="020B0502020202020204"/>
                <a:ea typeface="Microsoft YaHei" panose="020B0503020204020204" pitchFamily="34" charset="-122"/>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25" name="文本占位符 5"/>
          <p:cNvSpPr>
            <a:spLocks noGrp="1"/>
          </p:cNvSpPr>
          <p:nvPr>
            <p:ph type="body" sz="quarter" idx="12" hasCustomPrompt="1"/>
          </p:nvPr>
        </p:nvSpPr>
        <p:spPr>
          <a:xfrm>
            <a:off x="7077075" y="12530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356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2341414"/>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444754"/>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9" name="文本占位符 5"/>
          <p:cNvSpPr>
            <a:spLocks noGrp="1"/>
          </p:cNvSpPr>
          <p:nvPr>
            <p:ph type="body" sz="quarter" idx="16" hasCustomPrompt="1"/>
          </p:nvPr>
        </p:nvSpPr>
        <p:spPr>
          <a:xfrm>
            <a:off x="7077075" y="342980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30" name="文本占位符 5"/>
          <p:cNvSpPr>
            <a:spLocks noGrp="1"/>
          </p:cNvSpPr>
          <p:nvPr>
            <p:ph type="body" sz="quarter" idx="17"/>
          </p:nvPr>
        </p:nvSpPr>
        <p:spPr>
          <a:xfrm>
            <a:off x="7912100" y="3527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3" name="文本占位符 5"/>
          <p:cNvSpPr>
            <a:spLocks noGrp="1"/>
          </p:cNvSpPr>
          <p:nvPr>
            <p:ph type="body" sz="quarter" idx="18" hasCustomPrompt="1"/>
          </p:nvPr>
        </p:nvSpPr>
        <p:spPr>
          <a:xfrm>
            <a:off x="7077075" y="4621538"/>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4" name="文本占位符 5"/>
          <p:cNvSpPr>
            <a:spLocks noGrp="1"/>
          </p:cNvSpPr>
          <p:nvPr>
            <p:ph type="body" sz="quarter" idx="19"/>
          </p:nvPr>
        </p:nvSpPr>
        <p:spPr>
          <a:xfrm>
            <a:off x="7912100" y="4719091"/>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25" name="文本占位符 5"/>
          <p:cNvSpPr>
            <a:spLocks noGrp="1"/>
          </p:cNvSpPr>
          <p:nvPr>
            <p:ph type="body" sz="quarter" idx="12" hasCustomPrompt="1"/>
          </p:nvPr>
        </p:nvSpPr>
        <p:spPr>
          <a:xfrm>
            <a:off x="7077075" y="12530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356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208709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19043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5" name="文本占位符 5"/>
          <p:cNvSpPr>
            <a:spLocks noGrp="1"/>
          </p:cNvSpPr>
          <p:nvPr>
            <p:ph type="body" sz="quarter" idx="16" hasCustomPrompt="1"/>
          </p:nvPr>
        </p:nvSpPr>
        <p:spPr>
          <a:xfrm>
            <a:off x="7077075" y="284385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6" name="文本占位符 5"/>
          <p:cNvSpPr>
            <a:spLocks noGrp="1"/>
          </p:cNvSpPr>
          <p:nvPr>
            <p:ph type="body" sz="quarter" idx="17"/>
          </p:nvPr>
        </p:nvSpPr>
        <p:spPr>
          <a:xfrm>
            <a:off x="7912100" y="294719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7" name="文本占位符 5"/>
          <p:cNvSpPr>
            <a:spLocks noGrp="1"/>
          </p:cNvSpPr>
          <p:nvPr>
            <p:ph type="body" sz="quarter" idx="18" hasCustomPrompt="1"/>
          </p:nvPr>
        </p:nvSpPr>
        <p:spPr>
          <a:xfrm>
            <a:off x="7077075" y="367792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8" name="文本占位符 5"/>
          <p:cNvSpPr>
            <a:spLocks noGrp="1"/>
          </p:cNvSpPr>
          <p:nvPr>
            <p:ph type="body" sz="quarter" idx="19"/>
          </p:nvPr>
        </p:nvSpPr>
        <p:spPr>
          <a:xfrm>
            <a:off x="7912100" y="378126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9" name="文本占位符 5"/>
          <p:cNvSpPr>
            <a:spLocks noGrp="1"/>
          </p:cNvSpPr>
          <p:nvPr>
            <p:ph type="body" sz="quarter" idx="20" hasCustomPrompt="1"/>
          </p:nvPr>
        </p:nvSpPr>
        <p:spPr>
          <a:xfrm>
            <a:off x="7077075" y="4512003"/>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0" name="文本占位符 5"/>
          <p:cNvSpPr>
            <a:spLocks noGrp="1"/>
          </p:cNvSpPr>
          <p:nvPr>
            <p:ph type="body" sz="quarter" idx="21"/>
          </p:nvPr>
        </p:nvSpPr>
        <p:spPr>
          <a:xfrm>
            <a:off x="7912100" y="4615343"/>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25" name="文本占位符 5"/>
          <p:cNvSpPr>
            <a:spLocks noGrp="1"/>
          </p:cNvSpPr>
          <p:nvPr>
            <p:ph type="body" sz="quarter" idx="12" hasCustomPrompt="1"/>
          </p:nvPr>
        </p:nvSpPr>
        <p:spPr>
          <a:xfrm>
            <a:off x="7077075" y="11514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254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198549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08883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5" name="文本占位符 5"/>
          <p:cNvSpPr>
            <a:spLocks noGrp="1"/>
          </p:cNvSpPr>
          <p:nvPr>
            <p:ph type="body" sz="quarter" idx="16" hasCustomPrompt="1"/>
          </p:nvPr>
        </p:nvSpPr>
        <p:spPr>
          <a:xfrm>
            <a:off x="7077075" y="274225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6" name="文本占位符 5"/>
          <p:cNvSpPr>
            <a:spLocks noGrp="1"/>
          </p:cNvSpPr>
          <p:nvPr>
            <p:ph type="body" sz="quarter" idx="17"/>
          </p:nvPr>
        </p:nvSpPr>
        <p:spPr>
          <a:xfrm>
            <a:off x="7912100" y="284559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7" name="文本占位符 5"/>
          <p:cNvSpPr>
            <a:spLocks noGrp="1"/>
          </p:cNvSpPr>
          <p:nvPr>
            <p:ph type="body" sz="quarter" idx="18" hasCustomPrompt="1"/>
          </p:nvPr>
        </p:nvSpPr>
        <p:spPr>
          <a:xfrm>
            <a:off x="7077075" y="357632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8" name="文本占位符 5"/>
          <p:cNvSpPr>
            <a:spLocks noGrp="1"/>
          </p:cNvSpPr>
          <p:nvPr>
            <p:ph type="body" sz="quarter" idx="19"/>
          </p:nvPr>
        </p:nvSpPr>
        <p:spPr>
          <a:xfrm>
            <a:off x="7912100" y="367966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9" name="文本占位符 5"/>
          <p:cNvSpPr>
            <a:spLocks noGrp="1"/>
          </p:cNvSpPr>
          <p:nvPr>
            <p:ph type="body" sz="quarter" idx="20" hasCustomPrompt="1"/>
          </p:nvPr>
        </p:nvSpPr>
        <p:spPr>
          <a:xfrm>
            <a:off x="7077075" y="4410403"/>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0" name="文本占位符 5"/>
          <p:cNvSpPr>
            <a:spLocks noGrp="1"/>
          </p:cNvSpPr>
          <p:nvPr>
            <p:ph type="body" sz="quarter" idx="21"/>
          </p:nvPr>
        </p:nvSpPr>
        <p:spPr>
          <a:xfrm>
            <a:off x="7912100" y="4513743"/>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1" name="文本占位符 5"/>
          <p:cNvSpPr>
            <a:spLocks noGrp="1"/>
          </p:cNvSpPr>
          <p:nvPr>
            <p:ph type="body" sz="quarter" idx="22" hasCustomPrompt="1"/>
          </p:nvPr>
        </p:nvSpPr>
        <p:spPr>
          <a:xfrm>
            <a:off x="7077075" y="5244479"/>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2" name="文本占位符 5"/>
          <p:cNvSpPr>
            <a:spLocks noGrp="1"/>
          </p:cNvSpPr>
          <p:nvPr>
            <p:ph type="body" sz="quarter" idx="23"/>
          </p:nvPr>
        </p:nvSpPr>
        <p:spPr>
          <a:xfrm>
            <a:off x="7912100" y="5347819"/>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2">
              <a:lumMod val="75000"/>
            </a:schemeClr>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2">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3"/>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3"/>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4"/>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4"/>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5325" y="4909820"/>
            <a:ext cx="7955280" cy="781050"/>
          </a:xfrm>
        </p:spPr>
        <p:txBody>
          <a:bodyPr/>
          <a:lstStyle/>
          <a:p>
            <a:r>
              <a:rPr kumimoji="1" lang="en-US" altLang="zh-CN" sz="3500" dirty="0"/>
              <a:t>Module Leader: Dr Grace U. Nneji </a:t>
            </a:r>
          </a:p>
        </p:txBody>
      </p:sp>
      <p:sp>
        <p:nvSpPr>
          <p:cNvPr id="3" name="文本占位符 2"/>
          <p:cNvSpPr>
            <a:spLocks noGrp="1"/>
          </p:cNvSpPr>
          <p:nvPr>
            <p:ph type="body" sz="quarter" idx="11"/>
          </p:nvPr>
        </p:nvSpPr>
        <p:spPr>
          <a:xfrm>
            <a:off x="696595" y="855980"/>
            <a:ext cx="10619105" cy="2418715"/>
          </a:xfrm>
        </p:spPr>
        <p:txBody>
          <a:bodyPr tIns="540000"/>
          <a:lstStyle/>
          <a:p>
            <a:pPr algn="ctr"/>
            <a:r>
              <a:rPr lang="en-US" sz="64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Machine Learning </a:t>
            </a:r>
            <a:r>
              <a:rPr lang="en-US" sz="6400" b="1" dirty="0" smtClean="0">
                <a:solidFill>
                  <a:schemeClr val="tx1"/>
                </a:solidFill>
                <a:effectLst/>
                <a:latin typeface="Arial" panose="020B0604020202020204" pitchFamily="34" charset="0"/>
                <a:ea typeface="Calibri" panose="020F0502020204030204" pitchFamily="34" charset="0"/>
                <a:cs typeface="Arial" panose="020B0604020202020204" pitchFamily="34" charset="0"/>
              </a:rPr>
              <a:t>#10</a:t>
            </a:r>
            <a:endParaRPr kumimoji="1" lang="en-US" sz="6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5" name="Picture 4" descr="D:\Machine Learning Course OBU\LOGO_ICON\Machine learning.pngMachine learning"/>
          <p:cNvPicPr>
            <a:picLocks noChangeAspect="1"/>
          </p:cNvPicPr>
          <p:nvPr/>
        </p:nvPicPr>
        <p:blipFill>
          <a:blip r:embed="rId2"/>
          <a:srcRect/>
          <a:stretch>
            <a:fillRect/>
          </a:stretch>
        </p:blipFill>
        <p:spPr>
          <a:xfrm flipH="1">
            <a:off x="8488045" y="3274695"/>
            <a:ext cx="3703955" cy="35833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20735"/>
            <a:ext cx="970383" cy="652366"/>
          </a:xfrm>
        </p:spPr>
        <p:txBody>
          <a:bodyPr/>
          <a:lstStyle/>
          <a:p>
            <a:r>
              <a:rPr kumimoji="1" lang="en-US" altLang="zh-CN" dirty="0" smtClean="0"/>
              <a:t>04</a:t>
            </a:r>
            <a:endParaRPr kumimoji="1" lang="zh-CN" altLang="en-US" dirty="0"/>
          </a:p>
        </p:txBody>
      </p:sp>
      <p:sp>
        <p:nvSpPr>
          <p:cNvPr id="3" name="文本占位符 2"/>
          <p:cNvSpPr>
            <a:spLocks noGrp="1"/>
          </p:cNvSpPr>
          <p:nvPr>
            <p:ph type="body" sz="quarter" idx="13"/>
          </p:nvPr>
        </p:nvSpPr>
        <p:spPr>
          <a:xfrm>
            <a:off x="1110083" y="-80865"/>
            <a:ext cx="6435012" cy="652366"/>
          </a:xfrm>
        </p:spPr>
        <p:txBody>
          <a:bodyPr/>
          <a:lstStyle/>
          <a:p>
            <a:r>
              <a:rPr kumimoji="1" lang="en-US" altLang="zh-CN" dirty="0"/>
              <a:t>Principal Component Analysis (PCA)</a:t>
            </a:r>
            <a:endParaRPr kumimoji="1" lang="zh-CN" altLang="en-US" dirty="0"/>
          </a:p>
        </p:txBody>
      </p:sp>
      <p:sp>
        <p:nvSpPr>
          <p:cNvPr id="13" name="矩形 12"/>
          <p:cNvSpPr/>
          <p:nvPr/>
        </p:nvSpPr>
        <p:spPr>
          <a:xfrm>
            <a:off x="1138555" y="498649"/>
            <a:ext cx="640654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2074" y="42545"/>
            <a:ext cx="554356" cy="554356"/>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699" y="927101"/>
            <a:ext cx="11767019" cy="5372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110083" y="691635"/>
            <a:ext cx="1491114" cy="400110"/>
          </a:xfrm>
          <a:prstGeom prst="rect">
            <a:avLst/>
          </a:prstGeom>
        </p:spPr>
        <p:txBody>
          <a:bodyPr wrap="none">
            <a:spAutoFit/>
          </a:bodyPr>
          <a:lstStyle/>
          <a:p>
            <a:r>
              <a:rPr lang="en-GB" sz="2000" b="1" dirty="0" smtClean="0"/>
              <a:t>Scenario 1</a:t>
            </a:r>
            <a:endParaRPr lang="en-US" sz="2000" b="1" dirty="0"/>
          </a:p>
        </p:txBody>
      </p:sp>
    </p:spTree>
    <p:extLst>
      <p:ext uri="{BB962C8B-B14F-4D97-AF65-F5344CB8AC3E}">
        <p14:creationId xmlns:p14="http://schemas.microsoft.com/office/powerpoint/2010/main" val="112066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20735"/>
            <a:ext cx="970383" cy="523633"/>
          </a:xfrm>
        </p:spPr>
        <p:txBody>
          <a:bodyPr/>
          <a:lstStyle/>
          <a:p>
            <a:r>
              <a:rPr kumimoji="1" lang="en-US" altLang="zh-CN" dirty="0" smtClean="0"/>
              <a:t>04</a:t>
            </a:r>
            <a:endParaRPr kumimoji="1" lang="zh-CN" altLang="en-US" dirty="0"/>
          </a:p>
        </p:txBody>
      </p:sp>
      <p:sp>
        <p:nvSpPr>
          <p:cNvPr id="3" name="文本占位符 2"/>
          <p:cNvSpPr>
            <a:spLocks noGrp="1"/>
          </p:cNvSpPr>
          <p:nvPr>
            <p:ph type="body" sz="quarter" idx="13"/>
          </p:nvPr>
        </p:nvSpPr>
        <p:spPr>
          <a:xfrm>
            <a:off x="1110083" y="-80865"/>
            <a:ext cx="6435012" cy="652366"/>
          </a:xfrm>
        </p:spPr>
        <p:txBody>
          <a:bodyPr/>
          <a:lstStyle/>
          <a:p>
            <a:r>
              <a:rPr kumimoji="1" lang="en-US" altLang="zh-CN" dirty="0"/>
              <a:t>Principal Component Analysis (PCA)</a:t>
            </a:r>
            <a:endParaRPr kumimoji="1" lang="zh-CN" altLang="en-US" dirty="0"/>
          </a:p>
        </p:txBody>
      </p:sp>
      <p:sp>
        <p:nvSpPr>
          <p:cNvPr id="13" name="矩形 12"/>
          <p:cNvSpPr/>
          <p:nvPr/>
        </p:nvSpPr>
        <p:spPr>
          <a:xfrm>
            <a:off x="1138555" y="498649"/>
            <a:ext cx="640654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2074" y="42545"/>
            <a:ext cx="554356" cy="554356"/>
          </a:xfrm>
          <a:prstGeom prst="rect">
            <a:avLst/>
          </a:prstGeom>
        </p:spPr>
      </p:pic>
      <p:sp>
        <p:nvSpPr>
          <p:cNvPr id="4" name="Rectangle 3"/>
          <p:cNvSpPr/>
          <p:nvPr/>
        </p:nvSpPr>
        <p:spPr>
          <a:xfrm>
            <a:off x="165100" y="546101"/>
            <a:ext cx="11811000" cy="5940088"/>
          </a:xfrm>
          <a:prstGeom prst="rect">
            <a:avLst/>
          </a:prstGeom>
        </p:spPr>
        <p:txBody>
          <a:bodyPr wrap="square">
            <a:spAutoFit/>
          </a:bodyPr>
          <a:lstStyle/>
          <a:p>
            <a:pPr marL="342900" indent="-342900">
              <a:buFont typeface="Wingdings" pitchFamily="2" charset="2"/>
              <a:buChar char="v"/>
            </a:pPr>
            <a:r>
              <a:rPr lang="en-GB" sz="1900" dirty="0" smtClean="0"/>
              <a:t>Let’s consider scenario 2, where the length of the car should represent x</a:t>
            </a:r>
            <a:r>
              <a:rPr lang="en-GB" sz="1900" baseline="-25000" dirty="0" smtClean="0"/>
              <a:t>1</a:t>
            </a:r>
            <a:r>
              <a:rPr lang="en-GB" sz="1900" dirty="0" smtClean="0"/>
              <a:t> (which varies quite a bit) and the diameter of the wheel as x</a:t>
            </a:r>
            <a:r>
              <a:rPr lang="en-GB" sz="1900" baseline="-25000" dirty="0" smtClean="0"/>
              <a:t>2 </a:t>
            </a:r>
            <a:r>
              <a:rPr lang="en-GB" sz="1900" dirty="0" smtClean="0"/>
              <a:t>(which does vary a little bit).</a:t>
            </a:r>
          </a:p>
          <a:p>
            <a:pPr marL="342900" indent="-342900">
              <a:buFont typeface="Wingdings" pitchFamily="2" charset="2"/>
              <a:buChar char="v"/>
            </a:pPr>
            <a:r>
              <a:rPr lang="en-GB" sz="1900" dirty="0" smtClean="0"/>
              <a:t>If you were to plot the data and considering simplifying it into just one feature, you might decide to take x</a:t>
            </a:r>
            <a:r>
              <a:rPr lang="en-GB" sz="1900" baseline="-25000" dirty="0" smtClean="0"/>
              <a:t>1</a:t>
            </a:r>
            <a:r>
              <a:rPr lang="en-GB" sz="1900" dirty="0" smtClean="0"/>
              <a:t> and forget x</a:t>
            </a:r>
            <a:r>
              <a:rPr lang="en-GB" sz="1900" baseline="-25000" dirty="0" smtClean="0"/>
              <a:t>2</a:t>
            </a:r>
            <a:r>
              <a:rPr lang="en-GB" sz="1900" dirty="0" smtClean="0"/>
              <a:t> .</a:t>
            </a:r>
          </a:p>
          <a:p>
            <a:pPr marL="342900" indent="-342900">
              <a:buFont typeface="Wingdings" pitchFamily="2" charset="2"/>
              <a:buChar char="v"/>
            </a:pPr>
            <a:r>
              <a:rPr lang="en-GB" sz="1900" dirty="0" smtClean="0"/>
              <a:t>PCA when applied to this dataset would more or less, cause you to just check the feature x</a:t>
            </a:r>
            <a:r>
              <a:rPr lang="en-GB" sz="1900" baseline="-25000" dirty="0" smtClean="0"/>
              <a:t>1</a:t>
            </a:r>
            <a:r>
              <a:rPr lang="en-GB" sz="1900" dirty="0" smtClean="0"/>
              <a:t>. </a:t>
            </a:r>
          </a:p>
          <a:p>
            <a:pPr marL="342900" indent="-342900">
              <a:buFont typeface="Wingdings" pitchFamily="2" charset="2"/>
              <a:buChar char="v"/>
            </a:pPr>
            <a:endParaRPr lang="en-GB" sz="1900" dirty="0" smtClean="0"/>
          </a:p>
          <a:p>
            <a:pPr marL="342900" indent="-342900">
              <a:buFont typeface="Wingdings" pitchFamily="2" charset="2"/>
              <a:buChar char="v"/>
            </a:pPr>
            <a:endParaRPr lang="en-GB" sz="1900" dirty="0" smtClean="0"/>
          </a:p>
          <a:p>
            <a:pPr marL="342900" indent="-342900">
              <a:buFont typeface="Wingdings" pitchFamily="2" charset="2"/>
              <a:buChar char="v"/>
            </a:pPr>
            <a:endParaRPr lang="en-GB" sz="1900" dirty="0" smtClean="0"/>
          </a:p>
          <a:p>
            <a:pPr marL="342900" indent="-342900">
              <a:buFont typeface="Wingdings" pitchFamily="2" charset="2"/>
              <a:buChar char="v"/>
            </a:pPr>
            <a:endParaRPr lang="en-GB" sz="1900" dirty="0" smtClean="0"/>
          </a:p>
          <a:p>
            <a:pPr marL="342900" indent="-342900">
              <a:buFont typeface="Wingdings" pitchFamily="2" charset="2"/>
              <a:buChar char="v"/>
            </a:pPr>
            <a:endParaRPr lang="en-GB" sz="1900" dirty="0" smtClean="0"/>
          </a:p>
          <a:p>
            <a:pPr marL="342900" indent="-342900">
              <a:buFont typeface="Wingdings" pitchFamily="2" charset="2"/>
              <a:buChar char="v"/>
            </a:pPr>
            <a:endParaRPr lang="en-GB" sz="1900" dirty="0" smtClean="0"/>
          </a:p>
          <a:p>
            <a:pPr marL="342900" indent="-342900">
              <a:buFont typeface="Wingdings" pitchFamily="2" charset="2"/>
              <a:buChar char="v"/>
            </a:pPr>
            <a:endParaRPr lang="en-GB" sz="1900" dirty="0" smtClean="0"/>
          </a:p>
          <a:p>
            <a:pPr marL="342900" indent="-342900">
              <a:buFont typeface="Wingdings" pitchFamily="2" charset="2"/>
              <a:buChar char="v"/>
            </a:pPr>
            <a:endParaRPr lang="en-GB" sz="1900" dirty="0" smtClean="0"/>
          </a:p>
          <a:p>
            <a:pPr marL="342900" indent="-342900">
              <a:buFont typeface="Wingdings" pitchFamily="2" charset="2"/>
              <a:buChar char="v"/>
            </a:pPr>
            <a:endParaRPr lang="en-GB" sz="1900" dirty="0" smtClean="0"/>
          </a:p>
          <a:p>
            <a:pPr marL="342900" indent="-342900">
              <a:buFont typeface="Wingdings" pitchFamily="2" charset="2"/>
              <a:buChar char="v"/>
            </a:pPr>
            <a:endParaRPr lang="en-GB" sz="1900" dirty="0" smtClean="0"/>
          </a:p>
          <a:p>
            <a:pPr marL="342900" indent="-342900">
              <a:buFont typeface="Wingdings" pitchFamily="2" charset="2"/>
              <a:buChar char="v"/>
            </a:pPr>
            <a:endParaRPr lang="en-GB" sz="1900" dirty="0" smtClean="0"/>
          </a:p>
          <a:p>
            <a:pPr marL="342900" indent="-342900">
              <a:buFont typeface="Wingdings" pitchFamily="2" charset="2"/>
              <a:buChar char="v"/>
            </a:pPr>
            <a:endParaRPr lang="en-GB" sz="1900" dirty="0" smtClean="0"/>
          </a:p>
          <a:p>
            <a:pPr marL="342900" indent="-342900">
              <a:buFont typeface="Wingdings" pitchFamily="2" charset="2"/>
              <a:buChar char="v"/>
            </a:pPr>
            <a:endParaRPr lang="en-GB" sz="1900" dirty="0" smtClean="0"/>
          </a:p>
          <a:p>
            <a:pPr marL="342900" indent="-342900">
              <a:buFont typeface="Wingdings" pitchFamily="2" charset="2"/>
              <a:buChar char="v"/>
            </a:pPr>
            <a:r>
              <a:rPr lang="en-GB" sz="1900" dirty="0" smtClean="0"/>
              <a:t>In both the scenarios, only one of the two features seemed to have a meaningful degree of variation. </a:t>
            </a:r>
            <a:endParaRPr lang="en-GB" sz="19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3792" y="2155685"/>
            <a:ext cx="8513615" cy="362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525883" y="2520435"/>
            <a:ext cx="1491114" cy="400110"/>
          </a:xfrm>
          <a:prstGeom prst="rect">
            <a:avLst/>
          </a:prstGeom>
        </p:spPr>
        <p:txBody>
          <a:bodyPr wrap="none">
            <a:spAutoFit/>
          </a:bodyPr>
          <a:lstStyle/>
          <a:p>
            <a:r>
              <a:rPr lang="en-GB" sz="2000" b="1" dirty="0" smtClean="0"/>
              <a:t>Scenario 2</a:t>
            </a:r>
            <a:endParaRPr lang="en-US" sz="2000" b="1" dirty="0"/>
          </a:p>
        </p:txBody>
      </p:sp>
    </p:spTree>
    <p:extLst>
      <p:ext uri="{BB962C8B-B14F-4D97-AF65-F5344CB8AC3E}">
        <p14:creationId xmlns:p14="http://schemas.microsoft.com/office/powerpoint/2010/main" val="202491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4"/>
                                        </p:tgtEl>
                                        <p:attrNameLst>
                                          <p:attrName>style.visibility</p:attrName>
                                        </p:attrNameLst>
                                      </p:cBhvr>
                                      <p:to>
                                        <p:strVal val="visible"/>
                                      </p:to>
                                    </p:set>
                                    <p:anim calcmode="lin" valueType="num">
                                      <p:cBhvr additive="base">
                                        <p:cTn id="25" dur="500" fill="hold"/>
                                        <p:tgtEl>
                                          <p:spTgt spid="3074"/>
                                        </p:tgtEl>
                                        <p:attrNameLst>
                                          <p:attrName>ppt_x</p:attrName>
                                        </p:attrNameLst>
                                      </p:cBhvr>
                                      <p:tavLst>
                                        <p:tav tm="0">
                                          <p:val>
                                            <p:strVal val="#ppt_x"/>
                                          </p:val>
                                        </p:tav>
                                        <p:tav tm="100000">
                                          <p:val>
                                            <p:strVal val="#ppt_x"/>
                                          </p:val>
                                        </p:tav>
                                      </p:tavLst>
                                    </p:anim>
                                    <p:anim calcmode="lin" valueType="num">
                                      <p:cBhvr additive="base">
                                        <p:cTn id="26" dur="500" fill="hold"/>
                                        <p:tgtEl>
                                          <p:spTgt spid="307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anim calcmode="lin" valueType="num">
                                      <p:cBhvr additive="base">
                                        <p:cTn id="35"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20735"/>
            <a:ext cx="970383" cy="523633"/>
          </a:xfrm>
        </p:spPr>
        <p:txBody>
          <a:bodyPr/>
          <a:lstStyle/>
          <a:p>
            <a:r>
              <a:rPr kumimoji="1" lang="en-US" altLang="zh-CN" dirty="0" smtClean="0"/>
              <a:t>04</a:t>
            </a:r>
            <a:endParaRPr kumimoji="1" lang="zh-CN" altLang="en-US" dirty="0"/>
          </a:p>
        </p:txBody>
      </p:sp>
      <p:sp>
        <p:nvSpPr>
          <p:cNvPr id="3" name="文本占位符 2"/>
          <p:cNvSpPr>
            <a:spLocks noGrp="1"/>
          </p:cNvSpPr>
          <p:nvPr>
            <p:ph type="body" sz="quarter" idx="13"/>
          </p:nvPr>
        </p:nvSpPr>
        <p:spPr>
          <a:xfrm>
            <a:off x="1110083" y="-80865"/>
            <a:ext cx="6435012" cy="652366"/>
          </a:xfrm>
        </p:spPr>
        <p:txBody>
          <a:bodyPr/>
          <a:lstStyle/>
          <a:p>
            <a:r>
              <a:rPr kumimoji="1" lang="en-US" altLang="zh-CN" dirty="0"/>
              <a:t>Principal Component Analysis (PCA)</a:t>
            </a:r>
            <a:endParaRPr kumimoji="1" lang="zh-CN" altLang="en-US" dirty="0"/>
          </a:p>
        </p:txBody>
      </p:sp>
      <p:sp>
        <p:nvSpPr>
          <p:cNvPr id="13" name="矩形 12"/>
          <p:cNvSpPr/>
          <p:nvPr/>
        </p:nvSpPr>
        <p:spPr>
          <a:xfrm>
            <a:off x="1138555" y="498649"/>
            <a:ext cx="640654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2074" y="42545"/>
            <a:ext cx="554356" cy="554356"/>
          </a:xfrm>
          <a:prstGeom prst="rect">
            <a:avLst/>
          </a:prstGeom>
        </p:spPr>
      </p:pic>
      <p:sp>
        <p:nvSpPr>
          <p:cNvPr id="4" name="Rectangle 3"/>
          <p:cNvSpPr/>
          <p:nvPr/>
        </p:nvSpPr>
        <p:spPr>
          <a:xfrm>
            <a:off x="227330" y="457732"/>
            <a:ext cx="11849100" cy="6093976"/>
          </a:xfrm>
          <a:prstGeom prst="rect">
            <a:avLst/>
          </a:prstGeom>
        </p:spPr>
        <p:txBody>
          <a:bodyPr wrap="square">
            <a:spAutoFit/>
          </a:bodyPr>
          <a:lstStyle/>
          <a:p>
            <a:pPr marL="342900" indent="-342900" algn="just">
              <a:lnSpc>
                <a:spcPct val="150000"/>
              </a:lnSpc>
              <a:buFont typeface="Wingdings" pitchFamily="2" charset="2"/>
              <a:buChar char="v"/>
            </a:pPr>
            <a:r>
              <a:rPr lang="en-GB" sz="2000" dirty="0" smtClean="0"/>
              <a:t>Let’s consider a complex example, scenario 3, where the length of the car should represent x</a:t>
            </a:r>
            <a:r>
              <a:rPr lang="en-GB" sz="2000" baseline="-25000" dirty="0" smtClean="0"/>
              <a:t>1</a:t>
            </a:r>
            <a:r>
              <a:rPr lang="en-GB" sz="2000" dirty="0" smtClean="0"/>
              <a:t> (which varies quite a bit) and the height of a car as x</a:t>
            </a:r>
            <a:r>
              <a:rPr lang="en-GB" sz="2000" baseline="-25000" dirty="0" smtClean="0"/>
              <a:t>2 </a:t>
            </a:r>
            <a:r>
              <a:rPr lang="en-GB" sz="2000" dirty="0" smtClean="0"/>
              <a:t>(which also varies quite a bit), since some </a:t>
            </a:r>
            <a:r>
              <a:rPr lang="en-GB" sz="2000" dirty="0"/>
              <a:t>cars are much taller than other cars. </a:t>
            </a:r>
            <a:endParaRPr lang="en-GB" sz="2000" dirty="0" smtClean="0"/>
          </a:p>
          <a:p>
            <a:pPr marL="342900" indent="-342900" algn="just">
              <a:lnSpc>
                <a:spcPct val="150000"/>
              </a:lnSpc>
              <a:buFont typeface="Wingdings" pitchFamily="2" charset="2"/>
              <a:buChar char="v"/>
            </a:pPr>
            <a:r>
              <a:rPr lang="en-GB" sz="2000" dirty="0" smtClean="0"/>
              <a:t>If you’re to plot the data with both variation in the length &amp; height, what should you pick?</a:t>
            </a:r>
          </a:p>
          <a:p>
            <a:pPr marL="342900" indent="-342900" algn="just">
              <a:lnSpc>
                <a:spcPct val="150000"/>
              </a:lnSpc>
              <a:buFont typeface="Wingdings" pitchFamily="2" charset="2"/>
              <a:buChar char="v"/>
            </a:pPr>
            <a:r>
              <a:rPr lang="en-GB" sz="2000" dirty="0"/>
              <a:t>You don't want to pick </a:t>
            </a:r>
            <a:r>
              <a:rPr lang="en-GB" sz="2000" dirty="0" smtClean="0"/>
              <a:t>just </a:t>
            </a:r>
            <a:r>
              <a:rPr lang="en-GB" sz="2000" dirty="0"/>
              <a:t>x</a:t>
            </a:r>
            <a:r>
              <a:rPr lang="en-GB" sz="2000" baseline="-25000" dirty="0"/>
              <a:t>1</a:t>
            </a:r>
            <a:r>
              <a:rPr lang="en-GB" sz="2000" dirty="0"/>
              <a:t>, the length, and ignore  x</a:t>
            </a:r>
            <a:r>
              <a:rPr lang="en-GB" sz="2000" baseline="-25000" dirty="0"/>
              <a:t>2 </a:t>
            </a:r>
            <a:r>
              <a:rPr lang="en-GB" sz="2000" baseline="-25000" dirty="0" smtClean="0"/>
              <a:t>, </a:t>
            </a:r>
            <a:r>
              <a:rPr lang="en-GB" sz="2000" dirty="0"/>
              <a:t>the height </a:t>
            </a:r>
            <a:r>
              <a:rPr lang="en-GB" sz="2000" dirty="0" smtClean="0"/>
              <a:t>and </a:t>
            </a:r>
            <a:r>
              <a:rPr lang="en-GB" sz="2000" dirty="0"/>
              <a:t>you also don't want to pick just  x</a:t>
            </a:r>
            <a:r>
              <a:rPr lang="en-GB" sz="2000" baseline="-25000" dirty="0"/>
              <a:t>2 </a:t>
            </a:r>
            <a:r>
              <a:rPr lang="en-GB" sz="2000" dirty="0"/>
              <a:t>, </a:t>
            </a:r>
            <a:r>
              <a:rPr lang="en-GB" sz="2000" dirty="0" smtClean="0"/>
              <a:t>and </a:t>
            </a:r>
            <a:r>
              <a:rPr lang="en-GB" sz="2000" dirty="0"/>
              <a:t>ignore  </a:t>
            </a:r>
            <a:r>
              <a:rPr lang="en-GB" sz="2000" dirty="0" smtClean="0"/>
              <a:t>x</a:t>
            </a:r>
            <a:r>
              <a:rPr lang="en-GB" sz="2000" baseline="-25000" dirty="0" smtClean="0"/>
              <a:t>1</a:t>
            </a:r>
            <a:r>
              <a:rPr lang="en-GB" sz="2000" dirty="0" smtClean="0"/>
              <a:t>.</a:t>
            </a:r>
            <a:r>
              <a:rPr lang="en-GB" sz="2000" dirty="0"/>
              <a:t> </a:t>
            </a:r>
            <a:r>
              <a:rPr lang="en-GB" sz="2000" dirty="0" smtClean="0"/>
              <a:t>Then, it </a:t>
            </a:r>
            <a:r>
              <a:rPr lang="en-GB" sz="2000" dirty="0"/>
              <a:t>seems as if both  x</a:t>
            </a:r>
            <a:r>
              <a:rPr lang="en-GB" sz="2000" baseline="-25000" dirty="0"/>
              <a:t>1</a:t>
            </a:r>
            <a:r>
              <a:rPr lang="en-GB" sz="2000" dirty="0"/>
              <a:t> and  x</a:t>
            </a:r>
            <a:r>
              <a:rPr lang="en-GB" sz="2000" baseline="-25000" dirty="0"/>
              <a:t>2 </a:t>
            </a:r>
            <a:r>
              <a:rPr lang="en-GB" sz="2000" dirty="0"/>
              <a:t> have useful information. </a:t>
            </a:r>
            <a:endParaRPr lang="en-GB" sz="2000" dirty="0" smtClean="0"/>
          </a:p>
          <a:p>
            <a:pPr marL="342900" indent="-342900" algn="just">
              <a:lnSpc>
                <a:spcPct val="150000"/>
              </a:lnSpc>
              <a:buFont typeface="Wingdings" pitchFamily="2" charset="2"/>
              <a:buChar char="v"/>
            </a:pPr>
            <a:r>
              <a:rPr lang="en-GB" sz="2000" dirty="0" smtClean="0"/>
              <a:t>Therefore, there is need to introduce a new axis, z which is the combination of </a:t>
            </a:r>
            <a:r>
              <a:rPr lang="en-GB" sz="2000" dirty="0"/>
              <a:t>x</a:t>
            </a:r>
            <a:r>
              <a:rPr lang="en-GB" sz="2000" baseline="-25000" dirty="0"/>
              <a:t>1 </a:t>
            </a:r>
            <a:r>
              <a:rPr lang="en-GB" sz="2000" dirty="0" smtClean="0"/>
              <a:t>and x</a:t>
            </a:r>
            <a:r>
              <a:rPr lang="en-GB" sz="2000" baseline="-25000" dirty="0" smtClean="0"/>
              <a:t>2.</a:t>
            </a:r>
          </a:p>
          <a:p>
            <a:pPr marL="342900" indent="-342900" algn="just">
              <a:lnSpc>
                <a:spcPct val="150000"/>
              </a:lnSpc>
              <a:buFont typeface="Wingdings" pitchFamily="2" charset="2"/>
              <a:buChar char="v"/>
            </a:pPr>
            <a:r>
              <a:rPr lang="en-GB" sz="2000" dirty="0" smtClean="0"/>
              <a:t>Recall</a:t>
            </a:r>
            <a:r>
              <a:rPr lang="en-GB" sz="2000" dirty="0"/>
              <a:t>, instead of needing two numbers corresponding to the coordinates on x</a:t>
            </a:r>
            <a:r>
              <a:rPr lang="en-GB" sz="2000" baseline="-25000" dirty="0"/>
              <a:t>1 </a:t>
            </a:r>
            <a:r>
              <a:rPr lang="en-GB" sz="2000" dirty="0"/>
              <a:t>and x</a:t>
            </a:r>
            <a:r>
              <a:rPr lang="en-GB" sz="2000" baseline="-25000" dirty="0"/>
              <a:t>2 </a:t>
            </a:r>
            <a:r>
              <a:rPr lang="en-GB" sz="2000" dirty="0"/>
              <a:t>axes, the length and height. We just need a few numbers, in this case, only one number (coordinate on the z-axis) instead of two, to capture roughly the size of the car. </a:t>
            </a:r>
            <a:endParaRPr lang="en-GB" sz="2000" dirty="0" smtClean="0"/>
          </a:p>
          <a:p>
            <a:pPr marL="342900" indent="-342900" algn="just">
              <a:lnSpc>
                <a:spcPct val="150000"/>
              </a:lnSpc>
              <a:buFont typeface="Wingdings" pitchFamily="2" charset="2"/>
              <a:buChar char="v"/>
            </a:pPr>
            <a:r>
              <a:rPr lang="en-GB" sz="2000" dirty="0" smtClean="0"/>
              <a:t>In </a:t>
            </a:r>
            <a:r>
              <a:rPr lang="en-GB" sz="2000" dirty="0"/>
              <a:t>practice, PCA is commonly used to reduce a very large number of features, say 10, 20, 50, even thousands of features, down to maybe two or three features so that you can visualize the data in a two-dimensional or in a three-dimensional plot</a:t>
            </a:r>
            <a:r>
              <a:rPr lang="en-GB" sz="2000" dirty="0" smtClean="0"/>
              <a:t>.</a:t>
            </a:r>
            <a:endParaRPr lang="en-GB" sz="2000" dirty="0"/>
          </a:p>
        </p:txBody>
      </p:sp>
    </p:spTree>
    <p:extLst>
      <p:ext uri="{BB962C8B-B14F-4D97-AF65-F5344CB8AC3E}">
        <p14:creationId xmlns:p14="http://schemas.microsoft.com/office/powerpoint/2010/main" val="252638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20735"/>
            <a:ext cx="970383" cy="652366"/>
          </a:xfrm>
        </p:spPr>
        <p:txBody>
          <a:bodyPr/>
          <a:lstStyle/>
          <a:p>
            <a:r>
              <a:rPr kumimoji="1" lang="en-US" altLang="zh-CN" dirty="0" smtClean="0"/>
              <a:t>04</a:t>
            </a:r>
            <a:endParaRPr kumimoji="1" lang="zh-CN" altLang="en-US" dirty="0"/>
          </a:p>
        </p:txBody>
      </p:sp>
      <p:sp>
        <p:nvSpPr>
          <p:cNvPr id="3" name="文本占位符 2"/>
          <p:cNvSpPr>
            <a:spLocks noGrp="1"/>
          </p:cNvSpPr>
          <p:nvPr>
            <p:ph type="body" sz="quarter" idx="13"/>
          </p:nvPr>
        </p:nvSpPr>
        <p:spPr>
          <a:xfrm>
            <a:off x="1110083" y="-80865"/>
            <a:ext cx="6435012" cy="652366"/>
          </a:xfrm>
        </p:spPr>
        <p:txBody>
          <a:bodyPr/>
          <a:lstStyle/>
          <a:p>
            <a:r>
              <a:rPr kumimoji="1" lang="en-US" altLang="zh-CN" dirty="0"/>
              <a:t>Principal Component Analysis (PCA)</a:t>
            </a:r>
            <a:endParaRPr kumimoji="1" lang="zh-CN" altLang="en-US" dirty="0"/>
          </a:p>
        </p:txBody>
      </p:sp>
      <p:sp>
        <p:nvSpPr>
          <p:cNvPr id="13" name="矩形 12"/>
          <p:cNvSpPr/>
          <p:nvPr/>
        </p:nvSpPr>
        <p:spPr>
          <a:xfrm>
            <a:off x="1138555" y="498649"/>
            <a:ext cx="640654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2074" y="42545"/>
            <a:ext cx="554356" cy="554356"/>
          </a:xfrm>
          <a:prstGeom prst="rect">
            <a:avLst/>
          </a:prstGeom>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115" y="787401"/>
            <a:ext cx="11622915" cy="5417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769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smtClean="0"/>
              <a:t>05</a:t>
            </a:r>
            <a:endParaRPr kumimoji="1" lang="zh-CN" altLang="en-US" dirty="0"/>
          </a:p>
        </p:txBody>
      </p:sp>
      <p:sp>
        <p:nvSpPr>
          <p:cNvPr id="3" name="文本占位符 2"/>
          <p:cNvSpPr>
            <a:spLocks noGrp="1"/>
          </p:cNvSpPr>
          <p:nvPr>
            <p:ph type="body" sz="quarter" idx="13"/>
          </p:nvPr>
        </p:nvSpPr>
        <p:spPr>
          <a:xfrm>
            <a:off x="4966970" y="365125"/>
            <a:ext cx="6696075" cy="6241415"/>
          </a:xfrm>
        </p:spPr>
        <p:txBody>
          <a:bodyPr anchor="ctr"/>
          <a:lstStyle/>
          <a:p>
            <a:pPr algn="ctr"/>
            <a:r>
              <a:rPr kumimoji="1" lang="en-US" altLang="zh-CN" sz="10500" dirty="0" smtClean="0"/>
              <a:t>PCA Algorithm</a:t>
            </a:r>
            <a:endParaRPr kumimoji="1" lang="zh-CN" altLang="en-US" sz="10500" dirty="0"/>
          </a:p>
        </p:txBody>
      </p:sp>
    </p:spTree>
    <p:extLst>
      <p:ext uri="{BB962C8B-B14F-4D97-AF65-F5344CB8AC3E}">
        <p14:creationId xmlns:p14="http://schemas.microsoft.com/office/powerpoint/2010/main" val="114218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20735"/>
            <a:ext cx="970383" cy="523633"/>
          </a:xfrm>
        </p:spPr>
        <p:txBody>
          <a:bodyPr/>
          <a:lstStyle/>
          <a:p>
            <a:r>
              <a:rPr kumimoji="1" lang="en-US" altLang="zh-CN" dirty="0" smtClean="0"/>
              <a:t>05</a:t>
            </a:r>
            <a:endParaRPr kumimoji="1" lang="zh-CN" altLang="en-US" dirty="0"/>
          </a:p>
        </p:txBody>
      </p:sp>
      <p:sp>
        <p:nvSpPr>
          <p:cNvPr id="3" name="文本占位符 2"/>
          <p:cNvSpPr>
            <a:spLocks noGrp="1"/>
          </p:cNvSpPr>
          <p:nvPr>
            <p:ph type="body" sz="quarter" idx="13"/>
          </p:nvPr>
        </p:nvSpPr>
        <p:spPr>
          <a:xfrm>
            <a:off x="1110083" y="-93565"/>
            <a:ext cx="6435012" cy="652366"/>
          </a:xfrm>
        </p:spPr>
        <p:txBody>
          <a:bodyPr/>
          <a:lstStyle/>
          <a:p>
            <a:r>
              <a:rPr kumimoji="1" lang="en-US" altLang="zh-CN" dirty="0"/>
              <a:t>Principal Component Analysis (PCA)</a:t>
            </a:r>
            <a:endParaRPr kumimoji="1" lang="zh-CN" altLang="en-US" dirty="0"/>
          </a:p>
        </p:txBody>
      </p:sp>
      <p:sp>
        <p:nvSpPr>
          <p:cNvPr id="13" name="矩形 12"/>
          <p:cNvSpPr/>
          <p:nvPr/>
        </p:nvSpPr>
        <p:spPr>
          <a:xfrm>
            <a:off x="1138555" y="498649"/>
            <a:ext cx="640654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2074" y="42545"/>
            <a:ext cx="554356" cy="554356"/>
          </a:xfrm>
          <a:prstGeom prst="rect">
            <a:avLst/>
          </a:prstGeom>
        </p:spPr>
      </p:pic>
      <p:sp>
        <p:nvSpPr>
          <p:cNvPr id="4" name="Rectangle 3"/>
          <p:cNvSpPr/>
          <p:nvPr/>
        </p:nvSpPr>
        <p:spPr>
          <a:xfrm>
            <a:off x="190500" y="545387"/>
            <a:ext cx="11608752" cy="5909310"/>
          </a:xfrm>
          <a:prstGeom prst="rect">
            <a:avLst/>
          </a:prstGeom>
        </p:spPr>
        <p:txBody>
          <a:bodyPr wrap="square">
            <a:spAutoFit/>
          </a:bodyPr>
          <a:lstStyle/>
          <a:p>
            <a:pPr marL="285750" indent="-285750" algn="just">
              <a:buFont typeface="Wingdings" pitchFamily="2" charset="2"/>
              <a:buChar char="v"/>
            </a:pPr>
            <a:r>
              <a:rPr lang="en-GB" dirty="0" smtClean="0"/>
              <a:t>The example below has </a:t>
            </a:r>
            <a:r>
              <a:rPr lang="en-GB" dirty="0"/>
              <a:t>coordinates </a:t>
            </a:r>
            <a:r>
              <a:rPr lang="en-GB" dirty="0" smtClean="0"/>
              <a:t>x</a:t>
            </a:r>
            <a:r>
              <a:rPr lang="en-GB" baseline="-25000" dirty="0" smtClean="0"/>
              <a:t>1</a:t>
            </a:r>
            <a:r>
              <a:rPr lang="en-GB" dirty="0"/>
              <a:t> </a:t>
            </a:r>
            <a:r>
              <a:rPr lang="en-GB" dirty="0" smtClean="0"/>
              <a:t>equals </a:t>
            </a:r>
            <a:r>
              <a:rPr lang="en-GB" dirty="0"/>
              <a:t>10 and </a:t>
            </a:r>
            <a:r>
              <a:rPr lang="en-GB" dirty="0" smtClean="0"/>
              <a:t>x</a:t>
            </a:r>
            <a:r>
              <a:rPr lang="en-GB" baseline="-25000" dirty="0" smtClean="0"/>
              <a:t>2 </a:t>
            </a:r>
            <a:r>
              <a:rPr lang="en-GB" dirty="0"/>
              <a:t>equals 8. </a:t>
            </a:r>
            <a:endParaRPr lang="en-GB" dirty="0" smtClean="0"/>
          </a:p>
          <a:p>
            <a:pPr marL="285750" indent="-285750" algn="just">
              <a:buFont typeface="Wingdings" pitchFamily="2" charset="2"/>
              <a:buChar char="v"/>
            </a:pPr>
            <a:r>
              <a:rPr lang="en-GB" dirty="0" smtClean="0"/>
              <a:t>If </a:t>
            </a:r>
            <a:r>
              <a:rPr lang="en-GB" dirty="0"/>
              <a:t>we don't want to use the x_1, x_2 axes, </a:t>
            </a:r>
            <a:r>
              <a:rPr lang="en-GB" dirty="0" smtClean="0"/>
              <a:t>how </a:t>
            </a:r>
            <a:r>
              <a:rPr lang="en-GB" dirty="0"/>
              <a:t>can we pick some different axis with which to </a:t>
            </a:r>
            <a:r>
              <a:rPr lang="en-GB" dirty="0" smtClean="0"/>
              <a:t>capture </a:t>
            </a:r>
            <a:r>
              <a:rPr lang="en-GB" dirty="0"/>
              <a:t>what's in the data or with </a:t>
            </a:r>
            <a:r>
              <a:rPr lang="en-GB" dirty="0" smtClean="0"/>
              <a:t>which </a:t>
            </a:r>
            <a:r>
              <a:rPr lang="en-GB" dirty="0"/>
              <a:t>to represent the data? </a:t>
            </a:r>
            <a:endParaRPr lang="en-GB" dirty="0" smtClean="0"/>
          </a:p>
          <a:p>
            <a:pPr marL="285750" indent="-285750" algn="just">
              <a:buFont typeface="Wingdings" pitchFamily="2" charset="2"/>
              <a:buChar char="v"/>
            </a:pPr>
            <a:endParaRPr lang="en-GB" dirty="0"/>
          </a:p>
          <a:p>
            <a:pPr marL="285750" indent="-285750" algn="just">
              <a:buFont typeface="Wingdings" pitchFamily="2" charset="2"/>
              <a:buChar char="v"/>
            </a:pPr>
            <a:endParaRPr lang="en-GB" dirty="0" smtClean="0"/>
          </a:p>
          <a:p>
            <a:pPr marL="285750" indent="-285750" algn="just">
              <a:buFont typeface="Wingdings" pitchFamily="2" charset="2"/>
              <a:buChar char="v"/>
            </a:pPr>
            <a:endParaRPr lang="en-GB" dirty="0"/>
          </a:p>
          <a:p>
            <a:pPr marL="285750" indent="-285750" algn="just">
              <a:buFont typeface="Wingdings" pitchFamily="2" charset="2"/>
              <a:buChar char="v"/>
            </a:pPr>
            <a:endParaRPr lang="en-GB" dirty="0" smtClean="0"/>
          </a:p>
          <a:p>
            <a:pPr marL="285750" indent="-285750" algn="just">
              <a:buFont typeface="Wingdings" pitchFamily="2" charset="2"/>
              <a:buChar char="v"/>
            </a:pPr>
            <a:endParaRPr lang="en-GB" dirty="0"/>
          </a:p>
          <a:p>
            <a:pPr marL="285750" indent="-285750" algn="just">
              <a:buFont typeface="Wingdings" pitchFamily="2" charset="2"/>
              <a:buChar char="v"/>
            </a:pPr>
            <a:endParaRPr lang="en-GB" dirty="0" smtClean="0"/>
          </a:p>
          <a:p>
            <a:pPr marL="285750" indent="-285750" algn="just">
              <a:buFont typeface="Wingdings" pitchFamily="2" charset="2"/>
              <a:buChar char="v"/>
            </a:pPr>
            <a:endParaRPr lang="en-GB" dirty="0"/>
          </a:p>
          <a:p>
            <a:pPr marL="285750" indent="-285750" algn="just">
              <a:buFont typeface="Wingdings" pitchFamily="2" charset="2"/>
              <a:buChar char="v"/>
            </a:pPr>
            <a:endParaRPr lang="en-GB" dirty="0" smtClean="0"/>
          </a:p>
          <a:p>
            <a:pPr marL="285750" indent="-285750" algn="just">
              <a:buFont typeface="Wingdings" pitchFamily="2" charset="2"/>
              <a:buChar char="v"/>
            </a:pPr>
            <a:endParaRPr lang="en-GB" dirty="0"/>
          </a:p>
          <a:p>
            <a:pPr marL="285750" indent="-285750" algn="just">
              <a:buFont typeface="Wingdings" pitchFamily="2" charset="2"/>
              <a:buChar char="v"/>
            </a:pPr>
            <a:endParaRPr lang="en-GB" dirty="0" smtClean="0"/>
          </a:p>
          <a:p>
            <a:pPr marL="285750" indent="-285750" algn="just">
              <a:buFont typeface="Wingdings" pitchFamily="2" charset="2"/>
              <a:buChar char="v"/>
            </a:pPr>
            <a:endParaRPr lang="en-GB" dirty="0" smtClean="0"/>
          </a:p>
          <a:p>
            <a:pPr marL="285750" indent="-285750" algn="just">
              <a:buFont typeface="Wingdings" pitchFamily="2" charset="2"/>
              <a:buChar char="v"/>
            </a:pPr>
            <a:endParaRPr lang="en-GB" dirty="0"/>
          </a:p>
          <a:p>
            <a:pPr marL="285750" indent="-285750" algn="just">
              <a:buFont typeface="Wingdings" pitchFamily="2" charset="2"/>
              <a:buChar char="v"/>
            </a:pPr>
            <a:endParaRPr lang="en-GB" dirty="0"/>
          </a:p>
          <a:p>
            <a:pPr marL="285750" indent="-285750" algn="just">
              <a:buFont typeface="Wingdings" pitchFamily="2" charset="2"/>
              <a:buChar char="v"/>
            </a:pPr>
            <a:endParaRPr lang="en-GB" dirty="0" smtClean="0"/>
          </a:p>
          <a:p>
            <a:pPr marL="285750" indent="-285750">
              <a:buFont typeface="Wingdings" pitchFamily="2" charset="2"/>
              <a:buChar char="v"/>
            </a:pPr>
            <a:r>
              <a:rPr lang="en-GB" dirty="0" smtClean="0"/>
              <a:t>One </a:t>
            </a:r>
            <a:r>
              <a:rPr lang="en-GB" dirty="0"/>
              <a:t>note on </a:t>
            </a:r>
            <a:r>
              <a:rPr lang="en-GB" dirty="0" smtClean="0"/>
              <a:t>pre-processing</a:t>
            </a:r>
            <a:r>
              <a:rPr lang="en-GB" dirty="0"/>
              <a:t>, </a:t>
            </a:r>
            <a:r>
              <a:rPr lang="en-GB" dirty="0" smtClean="0"/>
              <a:t>before </a:t>
            </a:r>
            <a:r>
              <a:rPr lang="en-GB" dirty="0"/>
              <a:t>applying the next few steps of PCA the features </a:t>
            </a:r>
            <a:r>
              <a:rPr lang="en-GB" dirty="0" smtClean="0"/>
              <a:t>should </a:t>
            </a:r>
            <a:r>
              <a:rPr lang="en-GB" dirty="0"/>
              <a:t>be first normalized to have </a:t>
            </a:r>
            <a:r>
              <a:rPr lang="en-GB" dirty="0" smtClean="0"/>
              <a:t>zero </a:t>
            </a:r>
            <a:r>
              <a:rPr lang="en-GB" dirty="0"/>
              <a:t>mean </a:t>
            </a:r>
            <a:r>
              <a:rPr lang="en-GB" dirty="0" smtClean="0"/>
              <a:t>by subtracting </a:t>
            </a:r>
            <a:r>
              <a:rPr lang="en-GB" dirty="0"/>
              <a:t>the mean from </a:t>
            </a:r>
            <a:r>
              <a:rPr lang="en-GB" dirty="0" smtClean="0"/>
              <a:t>each </a:t>
            </a:r>
            <a:r>
              <a:rPr lang="en-GB" dirty="0"/>
              <a:t>feature </a:t>
            </a:r>
            <a:r>
              <a:rPr lang="en-GB" dirty="0" smtClean="0"/>
              <a:t>.</a:t>
            </a:r>
          </a:p>
          <a:p>
            <a:pPr marL="285750" indent="-285750" algn="just">
              <a:buFont typeface="Wingdings" pitchFamily="2" charset="2"/>
              <a:buChar char="v"/>
            </a:pPr>
            <a:r>
              <a:rPr lang="en-GB" dirty="0" smtClean="0"/>
              <a:t>If </a:t>
            </a:r>
            <a:r>
              <a:rPr lang="en-GB" dirty="0"/>
              <a:t>the features take on very different scales, </a:t>
            </a:r>
            <a:r>
              <a:rPr lang="en-GB" dirty="0" smtClean="0"/>
              <a:t>then there is need to </a:t>
            </a:r>
            <a:r>
              <a:rPr lang="en-GB" dirty="0"/>
              <a:t>first perform feature </a:t>
            </a:r>
            <a:r>
              <a:rPr lang="en-GB" dirty="0" smtClean="0"/>
              <a:t>scaling, </a:t>
            </a:r>
            <a:r>
              <a:rPr lang="en-GB" dirty="0"/>
              <a:t>so the ranges are not too far </a:t>
            </a:r>
            <a:r>
              <a:rPr lang="en-GB" dirty="0" smtClean="0"/>
              <a:t>apart </a:t>
            </a:r>
            <a:r>
              <a:rPr lang="en-GB" dirty="0"/>
              <a:t>before applying the next few steps of PCA. </a:t>
            </a:r>
          </a:p>
        </p:txBody>
      </p:sp>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108" t="11538" r="9010" b="2544"/>
          <a:stretch/>
        </p:blipFill>
        <p:spPr bwMode="auto">
          <a:xfrm>
            <a:off x="8385174" y="1411395"/>
            <a:ext cx="2816226" cy="347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606" t="5114" r="1386" b="2606"/>
          <a:stretch/>
        </p:blipFill>
        <p:spPr bwMode="auto">
          <a:xfrm>
            <a:off x="800100" y="1561280"/>
            <a:ext cx="7164438" cy="3582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082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anim calcmode="lin" valueType="num">
                                      <p:cBhvr additive="base">
                                        <p:cTn id="19" dur="500" fill="hold"/>
                                        <p:tgtEl>
                                          <p:spTgt spid="5122"/>
                                        </p:tgtEl>
                                        <p:attrNameLst>
                                          <p:attrName>ppt_x</p:attrName>
                                        </p:attrNameLst>
                                      </p:cBhvr>
                                      <p:tavLst>
                                        <p:tav tm="0">
                                          <p:val>
                                            <p:strVal val="#ppt_x"/>
                                          </p:val>
                                        </p:tav>
                                        <p:tav tm="100000">
                                          <p:val>
                                            <p:strVal val="#ppt_x"/>
                                          </p:val>
                                        </p:tav>
                                      </p:tavLst>
                                    </p:anim>
                                    <p:anim calcmode="lin" valueType="num">
                                      <p:cBhvr additive="base">
                                        <p:cTn id="20"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16" end="16"/>
                                            </p:txEl>
                                          </p:spTgt>
                                        </p:tgtEl>
                                        <p:attrNameLst>
                                          <p:attrName>style.visibility</p:attrName>
                                        </p:attrNameLst>
                                      </p:cBhvr>
                                      <p:to>
                                        <p:strVal val="visible"/>
                                      </p:to>
                                    </p:set>
                                    <p:anim calcmode="lin" valueType="num">
                                      <p:cBhvr additive="base">
                                        <p:cTn id="25" dur="500" fill="hold"/>
                                        <p:tgtEl>
                                          <p:spTgt spid="4">
                                            <p:txEl>
                                              <p:pRg st="16" end="1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17" end="17"/>
                                            </p:txEl>
                                          </p:spTgt>
                                        </p:tgtEl>
                                        <p:attrNameLst>
                                          <p:attrName>style.visibility</p:attrName>
                                        </p:attrNameLst>
                                      </p:cBhvr>
                                      <p:to>
                                        <p:strVal val="visible"/>
                                      </p:to>
                                    </p:set>
                                    <p:anim calcmode="lin" valueType="num">
                                      <p:cBhvr additive="base">
                                        <p:cTn id="31" dur="500" fill="hold"/>
                                        <p:tgtEl>
                                          <p:spTgt spid="4">
                                            <p:txEl>
                                              <p:pRg st="17" end="1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123"/>
                                        </p:tgtEl>
                                        <p:attrNameLst>
                                          <p:attrName>style.visibility</p:attrName>
                                        </p:attrNameLst>
                                      </p:cBhvr>
                                      <p:to>
                                        <p:strVal val="visible"/>
                                      </p:to>
                                    </p:set>
                                    <p:anim calcmode="lin" valueType="num">
                                      <p:cBhvr additive="base">
                                        <p:cTn id="37" dur="500" fill="hold"/>
                                        <p:tgtEl>
                                          <p:spTgt spid="5123"/>
                                        </p:tgtEl>
                                        <p:attrNameLst>
                                          <p:attrName>ppt_x</p:attrName>
                                        </p:attrNameLst>
                                      </p:cBhvr>
                                      <p:tavLst>
                                        <p:tav tm="0">
                                          <p:val>
                                            <p:strVal val="#ppt_x"/>
                                          </p:val>
                                        </p:tav>
                                        <p:tav tm="100000">
                                          <p:val>
                                            <p:strVal val="#ppt_x"/>
                                          </p:val>
                                        </p:tav>
                                      </p:tavLst>
                                    </p:anim>
                                    <p:anim calcmode="lin" valueType="num">
                                      <p:cBhvr additive="base">
                                        <p:cTn id="38"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20735"/>
            <a:ext cx="970383" cy="523633"/>
          </a:xfrm>
        </p:spPr>
        <p:txBody>
          <a:bodyPr/>
          <a:lstStyle/>
          <a:p>
            <a:r>
              <a:rPr kumimoji="1" lang="en-US" altLang="zh-CN" dirty="0" smtClean="0"/>
              <a:t>05</a:t>
            </a:r>
            <a:endParaRPr kumimoji="1" lang="zh-CN" altLang="en-US" dirty="0"/>
          </a:p>
        </p:txBody>
      </p:sp>
      <p:sp>
        <p:nvSpPr>
          <p:cNvPr id="3" name="文本占位符 2"/>
          <p:cNvSpPr>
            <a:spLocks noGrp="1"/>
          </p:cNvSpPr>
          <p:nvPr>
            <p:ph type="body" sz="quarter" idx="13"/>
          </p:nvPr>
        </p:nvSpPr>
        <p:spPr>
          <a:xfrm>
            <a:off x="1110083" y="-93565"/>
            <a:ext cx="6435012" cy="652366"/>
          </a:xfrm>
        </p:spPr>
        <p:txBody>
          <a:bodyPr/>
          <a:lstStyle/>
          <a:p>
            <a:r>
              <a:rPr kumimoji="1" lang="en-US" altLang="zh-CN" dirty="0"/>
              <a:t>Principal Component Analysis (PCA)</a:t>
            </a:r>
            <a:endParaRPr kumimoji="1" lang="zh-CN" altLang="en-US" dirty="0"/>
          </a:p>
        </p:txBody>
      </p:sp>
      <p:sp>
        <p:nvSpPr>
          <p:cNvPr id="13" name="矩形 12"/>
          <p:cNvSpPr/>
          <p:nvPr/>
        </p:nvSpPr>
        <p:spPr>
          <a:xfrm>
            <a:off x="1138555" y="498649"/>
            <a:ext cx="640654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2074" y="42545"/>
            <a:ext cx="554356" cy="554356"/>
          </a:xfrm>
          <a:prstGeom prst="rect">
            <a:avLst/>
          </a:prstGeom>
        </p:spPr>
      </p:pic>
      <p:sp>
        <p:nvSpPr>
          <p:cNvPr id="4" name="Rectangle 3"/>
          <p:cNvSpPr/>
          <p:nvPr/>
        </p:nvSpPr>
        <p:spPr>
          <a:xfrm>
            <a:off x="127000" y="526450"/>
            <a:ext cx="11570652" cy="3970318"/>
          </a:xfrm>
          <a:prstGeom prst="rect">
            <a:avLst/>
          </a:prstGeom>
        </p:spPr>
        <p:txBody>
          <a:bodyPr wrap="square">
            <a:spAutoFit/>
          </a:bodyPr>
          <a:lstStyle/>
          <a:p>
            <a:pPr marL="285750" indent="-285750" algn="just">
              <a:buFont typeface="Wingdings" pitchFamily="2" charset="2"/>
              <a:buChar char="v"/>
            </a:pPr>
            <a:r>
              <a:rPr lang="en-GB" b="1" dirty="0" smtClean="0"/>
              <a:t>Choosing z axis</a:t>
            </a:r>
            <a:endParaRPr lang="en-GB" dirty="0"/>
          </a:p>
          <a:p>
            <a:pPr marL="285750" indent="-285750" algn="just">
              <a:buFont typeface="Wingdings" pitchFamily="2" charset="2"/>
              <a:buChar char="§"/>
            </a:pPr>
            <a:r>
              <a:rPr lang="en-GB" dirty="0"/>
              <a:t>L</a:t>
            </a:r>
            <a:r>
              <a:rPr lang="en-GB" dirty="0" smtClean="0"/>
              <a:t>et </a:t>
            </a:r>
            <a:r>
              <a:rPr lang="en-GB" dirty="0"/>
              <a:t>me remove the </a:t>
            </a:r>
            <a:r>
              <a:rPr lang="en-GB" dirty="0" smtClean="0"/>
              <a:t>x</a:t>
            </a:r>
            <a:r>
              <a:rPr lang="en-GB" baseline="-25000" dirty="0" smtClean="0"/>
              <a:t>1</a:t>
            </a:r>
            <a:r>
              <a:rPr lang="en-GB" dirty="0" smtClean="0"/>
              <a:t> </a:t>
            </a:r>
            <a:r>
              <a:rPr lang="en-GB" dirty="0"/>
              <a:t>and </a:t>
            </a:r>
            <a:r>
              <a:rPr lang="en-GB" dirty="0" smtClean="0"/>
              <a:t>x</a:t>
            </a:r>
            <a:r>
              <a:rPr lang="en-GB" baseline="-25000" dirty="0" smtClean="0"/>
              <a:t>2</a:t>
            </a:r>
            <a:r>
              <a:rPr lang="en-GB" dirty="0" smtClean="0"/>
              <a:t> </a:t>
            </a:r>
            <a:r>
              <a:rPr lang="en-GB" dirty="0"/>
              <a:t>axes so </a:t>
            </a:r>
            <a:r>
              <a:rPr lang="en-GB" dirty="0" smtClean="0"/>
              <a:t>that </a:t>
            </a:r>
            <a:r>
              <a:rPr lang="en-GB" dirty="0"/>
              <a:t>we're just left with the five training examples. </a:t>
            </a:r>
            <a:r>
              <a:rPr lang="en-GB" dirty="0" smtClean="0"/>
              <a:t>This </a:t>
            </a:r>
            <a:r>
              <a:rPr lang="en-GB" dirty="0"/>
              <a:t>dot here represents the origin. </a:t>
            </a:r>
          </a:p>
          <a:p>
            <a:pPr marL="285750" indent="-285750" algn="just">
              <a:buFont typeface="Wingdings" pitchFamily="2" charset="2"/>
              <a:buChar char="v"/>
            </a:pPr>
            <a:endParaRPr lang="en-GB" dirty="0" smtClean="0"/>
          </a:p>
          <a:p>
            <a:pPr marL="285750" indent="-285750" algn="just">
              <a:buFont typeface="Wingdings" pitchFamily="2" charset="2"/>
              <a:buChar char="v"/>
            </a:pPr>
            <a:endParaRPr lang="en-GB" dirty="0"/>
          </a:p>
          <a:p>
            <a:pPr marL="285750" indent="-285750" algn="just">
              <a:buFont typeface="Wingdings" pitchFamily="2" charset="2"/>
              <a:buChar char="v"/>
            </a:pPr>
            <a:endParaRPr lang="en-GB" dirty="0" smtClean="0"/>
          </a:p>
          <a:p>
            <a:pPr marL="285750" indent="-285750" algn="just">
              <a:buFont typeface="Wingdings" pitchFamily="2" charset="2"/>
              <a:buChar char="v"/>
            </a:pPr>
            <a:endParaRPr lang="en-GB" dirty="0"/>
          </a:p>
          <a:p>
            <a:pPr marL="285750" indent="-285750" algn="just">
              <a:buFont typeface="Wingdings" pitchFamily="2" charset="2"/>
              <a:buChar char="v"/>
            </a:pPr>
            <a:endParaRPr lang="en-GB" dirty="0" smtClean="0"/>
          </a:p>
          <a:p>
            <a:pPr algn="just"/>
            <a:endParaRPr lang="en-GB" dirty="0" smtClean="0"/>
          </a:p>
          <a:p>
            <a:pPr marL="285750" indent="-285750" algn="just">
              <a:buFont typeface="Wingdings" pitchFamily="2" charset="2"/>
              <a:buChar char="§"/>
            </a:pPr>
            <a:r>
              <a:rPr lang="en-GB" dirty="0" smtClean="0"/>
              <a:t>Then use one axis, z-axis (instead of two axes) to capture the important features of those five examples. Another way of saying this is to project these five examples down to z-axis as seen below.</a:t>
            </a:r>
          </a:p>
          <a:p>
            <a:pPr marL="285750" indent="-285750" algn="just">
              <a:buFont typeface="Wingdings" pitchFamily="2" charset="2"/>
              <a:buChar char="§"/>
            </a:pPr>
            <a:r>
              <a:rPr lang="en-GB" dirty="0" smtClean="0"/>
              <a:t>This </a:t>
            </a:r>
            <a:r>
              <a:rPr lang="en-GB" dirty="0"/>
              <a:t>little box here is used to denote that </a:t>
            </a:r>
            <a:r>
              <a:rPr lang="en-GB" dirty="0" smtClean="0"/>
              <a:t>this </a:t>
            </a:r>
            <a:r>
              <a:rPr lang="en-GB" dirty="0"/>
              <a:t>line segment is at 90 degrees to the </a:t>
            </a:r>
            <a:r>
              <a:rPr lang="en-GB" dirty="0" smtClean="0"/>
              <a:t>z-axis.</a:t>
            </a:r>
          </a:p>
          <a:p>
            <a:pPr marL="285750" indent="-285750" algn="just">
              <a:buFont typeface="Wingdings" pitchFamily="2" charset="2"/>
              <a:buChar char="§"/>
            </a:pPr>
            <a:r>
              <a:rPr lang="en-GB" dirty="0"/>
              <a:t>T</a:t>
            </a:r>
            <a:r>
              <a:rPr lang="en-GB" dirty="0" smtClean="0"/>
              <a:t>hese </a:t>
            </a:r>
            <a:r>
              <a:rPr lang="en-GB" dirty="0"/>
              <a:t>five points </a:t>
            </a:r>
            <a:r>
              <a:rPr lang="en-GB" dirty="0" smtClean="0"/>
              <a:t>are pretty </a:t>
            </a:r>
            <a:r>
              <a:rPr lang="en-GB" dirty="0"/>
              <a:t>spread apart </a:t>
            </a:r>
            <a:r>
              <a:rPr lang="en-GB" dirty="0" smtClean="0"/>
              <a:t>so you're </a:t>
            </a:r>
            <a:r>
              <a:rPr lang="en-GB" dirty="0"/>
              <a:t>still capturing a lot of </a:t>
            </a:r>
            <a:r>
              <a:rPr lang="en-GB" dirty="0" smtClean="0"/>
              <a:t>the variation (information) </a:t>
            </a:r>
            <a:r>
              <a:rPr lang="en-GB" dirty="0"/>
              <a:t>or a lot of </a:t>
            </a:r>
            <a:r>
              <a:rPr lang="en-GB" dirty="0" smtClean="0"/>
              <a:t>the </a:t>
            </a:r>
            <a:r>
              <a:rPr lang="en-GB" dirty="0"/>
              <a:t>variance in the original dataset. </a:t>
            </a: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825" t="4724" r="4166" b="3880"/>
          <a:stretch/>
        </p:blipFill>
        <p:spPr bwMode="auto">
          <a:xfrm>
            <a:off x="3353752" y="1130352"/>
            <a:ext cx="5333048" cy="1789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198" t="11455" r="-858" b="-1207"/>
          <a:stretch/>
        </p:blipFill>
        <p:spPr bwMode="auto">
          <a:xfrm>
            <a:off x="1917700" y="4654664"/>
            <a:ext cx="9131300" cy="1680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533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gtEl>
                                        <p:attrNameLst>
                                          <p:attrName>style.visibility</p:attrName>
                                        </p:attrNameLst>
                                      </p:cBhvr>
                                      <p:to>
                                        <p:strVal val="visible"/>
                                      </p:to>
                                    </p:set>
                                    <p:anim calcmode="lin" valueType="num">
                                      <p:cBhvr additive="base">
                                        <p:cTn id="19" dur="500" fill="hold"/>
                                        <p:tgtEl>
                                          <p:spTgt spid="6146"/>
                                        </p:tgtEl>
                                        <p:attrNameLst>
                                          <p:attrName>ppt_x</p:attrName>
                                        </p:attrNameLst>
                                      </p:cBhvr>
                                      <p:tavLst>
                                        <p:tav tm="0">
                                          <p:val>
                                            <p:strVal val="#ppt_x"/>
                                          </p:val>
                                        </p:tav>
                                        <p:tav tm="100000">
                                          <p:val>
                                            <p:strVal val="#ppt_x"/>
                                          </p:val>
                                        </p:tav>
                                      </p:tavLst>
                                    </p:anim>
                                    <p:anim calcmode="lin" valueType="num">
                                      <p:cBhvr additive="base">
                                        <p:cTn id="20"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anim calcmode="lin" valueType="num">
                                      <p:cBhvr additive="base">
                                        <p:cTn id="2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 calcmode="lin" valueType="num">
                                      <p:cBhvr additive="base">
                                        <p:cTn id="3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 calcmode="lin" valueType="num">
                                      <p:cBhvr additive="base">
                                        <p:cTn id="3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47"/>
                                        </p:tgtEl>
                                        <p:attrNameLst>
                                          <p:attrName>style.visibility</p:attrName>
                                        </p:attrNameLst>
                                      </p:cBhvr>
                                      <p:to>
                                        <p:strVal val="visible"/>
                                      </p:to>
                                    </p:set>
                                    <p:anim calcmode="lin" valueType="num">
                                      <p:cBhvr additive="base">
                                        <p:cTn id="43" dur="500" fill="hold"/>
                                        <p:tgtEl>
                                          <p:spTgt spid="6147"/>
                                        </p:tgtEl>
                                        <p:attrNameLst>
                                          <p:attrName>ppt_x</p:attrName>
                                        </p:attrNameLst>
                                      </p:cBhvr>
                                      <p:tavLst>
                                        <p:tav tm="0">
                                          <p:val>
                                            <p:strVal val="#ppt_x"/>
                                          </p:val>
                                        </p:tav>
                                        <p:tav tm="100000">
                                          <p:val>
                                            <p:strVal val="#ppt_x"/>
                                          </p:val>
                                        </p:tav>
                                      </p:tavLst>
                                    </p:anim>
                                    <p:anim calcmode="lin" valueType="num">
                                      <p:cBhvr additive="base">
                                        <p:cTn id="44"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20735"/>
            <a:ext cx="970383" cy="523633"/>
          </a:xfrm>
        </p:spPr>
        <p:txBody>
          <a:bodyPr/>
          <a:lstStyle/>
          <a:p>
            <a:r>
              <a:rPr kumimoji="1" lang="en-US" altLang="zh-CN" dirty="0" smtClean="0"/>
              <a:t>05</a:t>
            </a:r>
            <a:endParaRPr kumimoji="1" lang="zh-CN" altLang="en-US" dirty="0"/>
          </a:p>
        </p:txBody>
      </p:sp>
      <p:sp>
        <p:nvSpPr>
          <p:cNvPr id="3" name="文本占位符 2"/>
          <p:cNvSpPr>
            <a:spLocks noGrp="1"/>
          </p:cNvSpPr>
          <p:nvPr>
            <p:ph type="body" sz="quarter" idx="13"/>
          </p:nvPr>
        </p:nvSpPr>
        <p:spPr>
          <a:xfrm>
            <a:off x="1110083" y="-93565"/>
            <a:ext cx="6435012" cy="652366"/>
          </a:xfrm>
        </p:spPr>
        <p:txBody>
          <a:bodyPr/>
          <a:lstStyle/>
          <a:p>
            <a:r>
              <a:rPr kumimoji="1" lang="en-US" altLang="zh-CN" dirty="0"/>
              <a:t>Principal Component Analysis (PCA)</a:t>
            </a:r>
            <a:endParaRPr kumimoji="1" lang="zh-CN" altLang="en-US" dirty="0"/>
          </a:p>
        </p:txBody>
      </p:sp>
      <p:sp>
        <p:nvSpPr>
          <p:cNvPr id="13" name="矩形 12"/>
          <p:cNvSpPr/>
          <p:nvPr/>
        </p:nvSpPr>
        <p:spPr>
          <a:xfrm>
            <a:off x="1138555" y="498649"/>
            <a:ext cx="640654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2074" y="42545"/>
            <a:ext cx="554356" cy="554356"/>
          </a:xfrm>
          <a:prstGeom prst="rect">
            <a:avLst/>
          </a:prstGeom>
        </p:spPr>
      </p:pic>
      <p:sp>
        <p:nvSpPr>
          <p:cNvPr id="4" name="Rectangle 3"/>
          <p:cNvSpPr/>
          <p:nvPr/>
        </p:nvSpPr>
        <p:spPr>
          <a:xfrm>
            <a:off x="127000" y="526450"/>
            <a:ext cx="11570652" cy="3693319"/>
          </a:xfrm>
          <a:prstGeom prst="rect">
            <a:avLst/>
          </a:prstGeom>
        </p:spPr>
        <p:txBody>
          <a:bodyPr wrap="square">
            <a:spAutoFit/>
          </a:bodyPr>
          <a:lstStyle/>
          <a:p>
            <a:pPr marL="285750" indent="-285750" algn="just">
              <a:buFont typeface="Wingdings" pitchFamily="2" charset="2"/>
              <a:buChar char="v"/>
            </a:pPr>
            <a:r>
              <a:rPr lang="en-GB" b="1" dirty="0" smtClean="0"/>
              <a:t>Choosing another choice of  z-axis</a:t>
            </a:r>
            <a:endParaRPr lang="en-GB" dirty="0"/>
          </a:p>
          <a:p>
            <a:pPr marL="285750" indent="-285750" algn="just">
              <a:buFont typeface="Wingdings" pitchFamily="2" charset="2"/>
              <a:buChar char="§"/>
            </a:pPr>
            <a:r>
              <a:rPr lang="en-GB" dirty="0" smtClean="0"/>
              <a:t>Consider another choice of z-axis which is actually </a:t>
            </a:r>
            <a:r>
              <a:rPr lang="en-GB" dirty="0"/>
              <a:t>not a great choice. </a:t>
            </a:r>
            <a:endParaRPr lang="en-GB" dirty="0" smtClean="0"/>
          </a:p>
          <a:p>
            <a:pPr marL="285750" indent="-285750" algn="just">
              <a:buFont typeface="Wingdings" pitchFamily="2" charset="2"/>
              <a:buChar char="§"/>
            </a:pPr>
            <a:r>
              <a:rPr lang="en-GB" dirty="0" smtClean="0"/>
              <a:t>In this case, take the same </a:t>
            </a:r>
            <a:r>
              <a:rPr lang="en-GB" dirty="0"/>
              <a:t>five examples </a:t>
            </a:r>
            <a:r>
              <a:rPr lang="en-GB" dirty="0" smtClean="0"/>
              <a:t>and </a:t>
            </a:r>
            <a:r>
              <a:rPr lang="en-GB" dirty="0"/>
              <a:t>project them down to the z-axis, </a:t>
            </a:r>
            <a:r>
              <a:rPr lang="en-GB" dirty="0" smtClean="0"/>
              <a:t>I </a:t>
            </a:r>
            <a:r>
              <a:rPr lang="en-GB" dirty="0"/>
              <a:t>end up with these five </a:t>
            </a:r>
            <a:r>
              <a:rPr lang="en-GB" dirty="0" smtClean="0"/>
              <a:t>points</a:t>
            </a:r>
            <a:r>
              <a:rPr lang="en-GB" dirty="0"/>
              <a:t> </a:t>
            </a:r>
            <a:r>
              <a:rPr lang="en-GB" dirty="0" smtClean="0"/>
              <a:t>as seen below.</a:t>
            </a:r>
          </a:p>
          <a:p>
            <a:pPr marL="285750" indent="-285750" algn="just">
              <a:buFont typeface="Wingdings" pitchFamily="2" charset="2"/>
              <a:buChar char="§"/>
            </a:pPr>
            <a:r>
              <a:rPr lang="en-GB" dirty="0" smtClean="0"/>
              <a:t>You’ll </a:t>
            </a:r>
            <a:r>
              <a:rPr lang="en-GB" dirty="0"/>
              <a:t>notice </a:t>
            </a:r>
            <a:r>
              <a:rPr lang="en-GB" dirty="0" smtClean="0"/>
              <a:t>that as compared </a:t>
            </a:r>
            <a:r>
              <a:rPr lang="en-GB" dirty="0"/>
              <a:t>to the previous choice, </a:t>
            </a:r>
            <a:r>
              <a:rPr lang="en-GB" dirty="0" smtClean="0"/>
              <a:t>these </a:t>
            </a:r>
            <a:r>
              <a:rPr lang="en-GB" dirty="0"/>
              <a:t>five points are quite squished together. </a:t>
            </a:r>
            <a:r>
              <a:rPr lang="en-GB" dirty="0" smtClean="0"/>
              <a:t>Thus, the </a:t>
            </a:r>
            <a:r>
              <a:rPr lang="en-GB" dirty="0"/>
              <a:t>amount they are differing from each other, </a:t>
            </a:r>
            <a:r>
              <a:rPr lang="en-GB" dirty="0" smtClean="0"/>
              <a:t>or </a:t>
            </a:r>
            <a:r>
              <a:rPr lang="en-GB" dirty="0"/>
              <a:t>their variance or the variation is much less. </a:t>
            </a:r>
            <a:endParaRPr lang="en-GB" dirty="0" smtClean="0"/>
          </a:p>
          <a:p>
            <a:pPr marL="285750" indent="-285750" algn="just">
              <a:buFont typeface="Wingdings" pitchFamily="2" charset="2"/>
              <a:buChar char="§"/>
            </a:pPr>
            <a:r>
              <a:rPr lang="en-GB" dirty="0" smtClean="0"/>
              <a:t>What </a:t>
            </a:r>
            <a:r>
              <a:rPr lang="en-GB" dirty="0"/>
              <a:t>this means is with this choice of z, </a:t>
            </a:r>
            <a:r>
              <a:rPr lang="en-GB" dirty="0" smtClean="0"/>
              <a:t>you're </a:t>
            </a:r>
            <a:r>
              <a:rPr lang="en-GB" dirty="0"/>
              <a:t>capturing much less of the information </a:t>
            </a:r>
            <a:r>
              <a:rPr lang="en-GB" dirty="0" smtClean="0"/>
              <a:t>in</a:t>
            </a:r>
            <a:r>
              <a:rPr lang="en-GB" dirty="0"/>
              <a:t> </a:t>
            </a:r>
            <a:r>
              <a:rPr lang="en-GB" dirty="0" smtClean="0"/>
              <a:t>the </a:t>
            </a:r>
            <a:r>
              <a:rPr lang="en-GB" dirty="0"/>
              <a:t>original dataset because you've </a:t>
            </a:r>
            <a:r>
              <a:rPr lang="en-GB" dirty="0" smtClean="0"/>
              <a:t>partially </a:t>
            </a:r>
            <a:r>
              <a:rPr lang="en-GB" dirty="0"/>
              <a:t>squish all five examples </a:t>
            </a:r>
            <a:r>
              <a:rPr lang="en-GB" dirty="0" smtClean="0"/>
              <a:t>together.</a:t>
            </a:r>
            <a:endParaRPr lang="en-GB" dirty="0"/>
          </a:p>
          <a:p>
            <a:pPr marL="285750" indent="-285750" algn="just">
              <a:buFont typeface="Wingdings" pitchFamily="2" charset="2"/>
              <a:buChar char="v"/>
            </a:pPr>
            <a:endParaRPr lang="en-GB" dirty="0" smtClean="0"/>
          </a:p>
          <a:p>
            <a:pPr marL="285750" indent="-285750" algn="just">
              <a:buFont typeface="Wingdings" pitchFamily="2" charset="2"/>
              <a:buChar char="v"/>
            </a:pPr>
            <a:endParaRPr lang="en-GB" dirty="0"/>
          </a:p>
          <a:p>
            <a:pPr marL="285750" indent="-285750" algn="just">
              <a:buFont typeface="Wingdings" pitchFamily="2" charset="2"/>
              <a:buChar char="v"/>
            </a:pPr>
            <a:endParaRPr lang="en-GB" dirty="0" smtClean="0"/>
          </a:p>
          <a:p>
            <a:pPr marL="285750" indent="-285750" algn="just">
              <a:buFont typeface="Wingdings" pitchFamily="2" charset="2"/>
              <a:buChar char="v"/>
            </a:pPr>
            <a:endParaRPr lang="en-GB" dirty="0"/>
          </a:p>
        </p:txBody>
      </p:sp>
      <p:pic>
        <p:nvPicPr>
          <p:cNvPr id="717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144" t="7919"/>
          <a:stretch/>
        </p:blipFill>
        <p:spPr bwMode="auto">
          <a:xfrm>
            <a:off x="2781300" y="3053486"/>
            <a:ext cx="6934200" cy="3302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634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171"/>
                                        </p:tgtEl>
                                        <p:attrNameLst>
                                          <p:attrName>style.visibility</p:attrName>
                                        </p:attrNameLst>
                                      </p:cBhvr>
                                      <p:to>
                                        <p:strVal val="visible"/>
                                      </p:to>
                                    </p:set>
                                    <p:anim calcmode="lin" valueType="num">
                                      <p:cBhvr additive="base">
                                        <p:cTn id="33" dur="500" fill="hold"/>
                                        <p:tgtEl>
                                          <p:spTgt spid="7171"/>
                                        </p:tgtEl>
                                        <p:attrNameLst>
                                          <p:attrName>ppt_x</p:attrName>
                                        </p:attrNameLst>
                                      </p:cBhvr>
                                      <p:tavLst>
                                        <p:tav tm="0">
                                          <p:val>
                                            <p:strVal val="#ppt_x"/>
                                          </p:val>
                                        </p:tav>
                                        <p:tav tm="100000">
                                          <p:val>
                                            <p:strVal val="#ppt_x"/>
                                          </p:val>
                                        </p:tav>
                                      </p:tavLst>
                                    </p:anim>
                                    <p:anim calcmode="lin" valueType="num">
                                      <p:cBhvr additive="base">
                                        <p:cTn id="34"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20735"/>
            <a:ext cx="970383" cy="523633"/>
          </a:xfrm>
        </p:spPr>
        <p:txBody>
          <a:bodyPr/>
          <a:lstStyle/>
          <a:p>
            <a:r>
              <a:rPr kumimoji="1" lang="en-US" altLang="zh-CN" dirty="0" smtClean="0"/>
              <a:t>05</a:t>
            </a:r>
            <a:endParaRPr kumimoji="1" lang="zh-CN" altLang="en-US" dirty="0"/>
          </a:p>
        </p:txBody>
      </p:sp>
      <p:sp>
        <p:nvSpPr>
          <p:cNvPr id="3" name="文本占位符 2"/>
          <p:cNvSpPr>
            <a:spLocks noGrp="1"/>
          </p:cNvSpPr>
          <p:nvPr>
            <p:ph type="body" sz="quarter" idx="13"/>
          </p:nvPr>
        </p:nvSpPr>
        <p:spPr>
          <a:xfrm>
            <a:off x="1110083" y="-93565"/>
            <a:ext cx="6435012" cy="652366"/>
          </a:xfrm>
        </p:spPr>
        <p:txBody>
          <a:bodyPr/>
          <a:lstStyle/>
          <a:p>
            <a:r>
              <a:rPr kumimoji="1" lang="en-US" altLang="zh-CN" dirty="0"/>
              <a:t>Principal Component Analysis (PCA)</a:t>
            </a:r>
            <a:endParaRPr kumimoji="1" lang="zh-CN" altLang="en-US" dirty="0"/>
          </a:p>
        </p:txBody>
      </p:sp>
      <p:sp>
        <p:nvSpPr>
          <p:cNvPr id="13" name="矩形 12"/>
          <p:cNvSpPr/>
          <p:nvPr/>
        </p:nvSpPr>
        <p:spPr>
          <a:xfrm>
            <a:off x="1138555" y="498649"/>
            <a:ext cx="640654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2074" y="42545"/>
            <a:ext cx="554356" cy="554356"/>
          </a:xfrm>
          <a:prstGeom prst="rect">
            <a:avLst/>
          </a:prstGeom>
        </p:spPr>
      </p:pic>
      <p:sp>
        <p:nvSpPr>
          <p:cNvPr id="4" name="Rectangle 3"/>
          <p:cNvSpPr/>
          <p:nvPr/>
        </p:nvSpPr>
        <p:spPr>
          <a:xfrm>
            <a:off x="152400" y="526450"/>
            <a:ext cx="11570652" cy="2215991"/>
          </a:xfrm>
          <a:prstGeom prst="rect">
            <a:avLst/>
          </a:prstGeom>
        </p:spPr>
        <p:txBody>
          <a:bodyPr wrap="square">
            <a:spAutoFit/>
          </a:bodyPr>
          <a:lstStyle/>
          <a:p>
            <a:pPr marL="285750" indent="-285750" algn="just">
              <a:buFont typeface="Wingdings" pitchFamily="2" charset="2"/>
              <a:buChar char="v"/>
            </a:pPr>
            <a:r>
              <a:rPr lang="en-GB" b="1" dirty="0" smtClean="0"/>
              <a:t>Better Choice for z-axis</a:t>
            </a:r>
            <a:endParaRPr lang="en-GB" dirty="0"/>
          </a:p>
          <a:p>
            <a:pPr marL="285750" indent="-285750" algn="just">
              <a:buFont typeface="Wingdings" pitchFamily="2" charset="2"/>
              <a:buChar char="§"/>
            </a:pPr>
            <a:r>
              <a:rPr lang="en-GB" sz="2000" dirty="0"/>
              <a:t>This is actually a better choice </a:t>
            </a:r>
            <a:r>
              <a:rPr lang="en-GB" sz="2000" dirty="0" smtClean="0"/>
              <a:t>than </a:t>
            </a:r>
            <a:r>
              <a:rPr lang="en-GB" sz="2000" dirty="0"/>
              <a:t>the previous two </a:t>
            </a:r>
            <a:r>
              <a:rPr lang="en-GB" sz="2000" dirty="0" smtClean="0"/>
              <a:t>shown,</a:t>
            </a:r>
            <a:r>
              <a:rPr lang="en-GB" sz="2000" dirty="0"/>
              <a:t> </a:t>
            </a:r>
            <a:r>
              <a:rPr lang="en-GB" sz="2000" dirty="0" smtClean="0"/>
              <a:t>because </a:t>
            </a:r>
            <a:r>
              <a:rPr lang="en-GB" sz="2000" dirty="0"/>
              <a:t>if we take </a:t>
            </a:r>
            <a:r>
              <a:rPr lang="en-GB" sz="2000" dirty="0" smtClean="0"/>
              <a:t>the </a:t>
            </a:r>
            <a:r>
              <a:rPr lang="en-GB" sz="2000" dirty="0"/>
              <a:t>data's projections onto the z-axis, </a:t>
            </a:r>
            <a:r>
              <a:rPr lang="en-GB" sz="2000" dirty="0" smtClean="0"/>
              <a:t>we </a:t>
            </a:r>
            <a:r>
              <a:rPr lang="en-GB" sz="2000" dirty="0"/>
              <a:t>find that these dots </a:t>
            </a:r>
            <a:r>
              <a:rPr lang="en-GB" sz="2000" dirty="0" smtClean="0"/>
              <a:t>are actually </a:t>
            </a:r>
            <a:r>
              <a:rPr lang="en-GB" sz="2000" dirty="0"/>
              <a:t>quite far apart. </a:t>
            </a:r>
            <a:endParaRPr lang="en-GB" sz="2000" dirty="0" smtClean="0"/>
          </a:p>
          <a:p>
            <a:pPr marL="285750" indent="-285750" algn="just">
              <a:buFont typeface="Wingdings" pitchFamily="2" charset="2"/>
              <a:buChar char="§"/>
            </a:pPr>
            <a:r>
              <a:rPr lang="en-GB" sz="2000" dirty="0" smtClean="0"/>
              <a:t>We're </a:t>
            </a:r>
            <a:r>
              <a:rPr lang="en-GB" sz="2000" dirty="0"/>
              <a:t>capturing a lot of the variation, </a:t>
            </a:r>
            <a:r>
              <a:rPr lang="en-GB" sz="2000" dirty="0" smtClean="0"/>
              <a:t>a </a:t>
            </a:r>
            <a:r>
              <a:rPr lang="en-GB" sz="2000" dirty="0"/>
              <a:t>lot of the information in the original dataset, </a:t>
            </a:r>
            <a:r>
              <a:rPr lang="en-GB" sz="2000" dirty="0" smtClean="0"/>
              <a:t>even </a:t>
            </a:r>
            <a:r>
              <a:rPr lang="en-GB" sz="2000" dirty="0"/>
              <a:t>though we're now using </a:t>
            </a:r>
            <a:r>
              <a:rPr lang="en-GB" sz="2000" dirty="0" smtClean="0"/>
              <a:t>just </a:t>
            </a:r>
            <a:r>
              <a:rPr lang="en-GB" sz="2000" dirty="0"/>
              <a:t>one coordinate or one number to represent or to </a:t>
            </a:r>
            <a:r>
              <a:rPr lang="en-GB" sz="2000" dirty="0" smtClean="0"/>
              <a:t>capture </a:t>
            </a:r>
            <a:r>
              <a:rPr lang="en-GB" sz="2000" dirty="0"/>
              <a:t>each of the training examples instead </a:t>
            </a:r>
            <a:r>
              <a:rPr lang="en-GB" sz="2000" dirty="0" smtClean="0"/>
              <a:t>of </a:t>
            </a:r>
            <a:r>
              <a:rPr lang="en-GB" sz="2000" dirty="0"/>
              <a:t>two numbers or two coordinates, </a:t>
            </a:r>
            <a:r>
              <a:rPr lang="en-GB" sz="2000" dirty="0" smtClean="0"/>
              <a:t>X</a:t>
            </a:r>
            <a:r>
              <a:rPr lang="en-GB" sz="2000" baseline="-25000" dirty="0" smtClean="0"/>
              <a:t>1</a:t>
            </a:r>
            <a:r>
              <a:rPr lang="en-GB" sz="2000" dirty="0" smtClean="0"/>
              <a:t> </a:t>
            </a:r>
            <a:r>
              <a:rPr lang="en-GB" sz="2000" dirty="0"/>
              <a:t>and </a:t>
            </a:r>
            <a:r>
              <a:rPr lang="en-GB" sz="2000" dirty="0" smtClean="0"/>
              <a:t>X</a:t>
            </a:r>
            <a:r>
              <a:rPr lang="en-GB" sz="2000" baseline="-25000" dirty="0" smtClean="0"/>
              <a:t>2</a:t>
            </a:r>
            <a:r>
              <a:rPr lang="en-GB" sz="2000" baseline="-25000" dirty="0"/>
              <a:t>.</a:t>
            </a:r>
            <a:r>
              <a:rPr lang="en-GB" sz="2000" dirty="0"/>
              <a:t> </a:t>
            </a:r>
            <a:endParaRPr lang="en-GB" sz="2000" dirty="0" smtClean="0"/>
          </a:p>
          <a:p>
            <a:pPr marL="285750" indent="-285750" algn="just">
              <a:buFont typeface="Wingdings" pitchFamily="2" charset="2"/>
              <a:buChar char="§"/>
            </a:pPr>
            <a:r>
              <a:rPr lang="en-GB" sz="2000" dirty="0" smtClean="0"/>
              <a:t>In </a:t>
            </a:r>
            <a:r>
              <a:rPr lang="en-GB" sz="2000" dirty="0"/>
              <a:t>the PCA algorithm, </a:t>
            </a:r>
            <a:r>
              <a:rPr lang="en-GB" sz="2000" dirty="0" smtClean="0"/>
              <a:t>this </a:t>
            </a:r>
            <a:r>
              <a:rPr lang="en-GB" sz="2000" dirty="0"/>
              <a:t>axis is called the principal component</a:t>
            </a:r>
            <a:r>
              <a:rPr lang="en-GB" sz="2000" dirty="0" smtClean="0"/>
              <a:t>.</a:t>
            </a:r>
            <a:endParaRPr lang="en-GB" dirty="0" smtClean="0"/>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558"/>
          <a:stretch/>
        </p:blipFill>
        <p:spPr bwMode="auto">
          <a:xfrm>
            <a:off x="269348" y="2742441"/>
            <a:ext cx="11591182" cy="3620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649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194"/>
                                        </p:tgtEl>
                                        <p:attrNameLst>
                                          <p:attrName>style.visibility</p:attrName>
                                        </p:attrNameLst>
                                      </p:cBhvr>
                                      <p:to>
                                        <p:strVal val="visible"/>
                                      </p:to>
                                    </p:set>
                                    <p:anim calcmode="lin" valueType="num">
                                      <p:cBhvr additive="base">
                                        <p:cTn id="31" dur="500" fill="hold"/>
                                        <p:tgtEl>
                                          <p:spTgt spid="8194"/>
                                        </p:tgtEl>
                                        <p:attrNameLst>
                                          <p:attrName>ppt_x</p:attrName>
                                        </p:attrNameLst>
                                      </p:cBhvr>
                                      <p:tavLst>
                                        <p:tav tm="0">
                                          <p:val>
                                            <p:strVal val="#ppt_x"/>
                                          </p:val>
                                        </p:tav>
                                        <p:tav tm="100000">
                                          <p:val>
                                            <p:strVal val="#ppt_x"/>
                                          </p:val>
                                        </p:tav>
                                      </p:tavLst>
                                    </p:anim>
                                    <p:anim calcmode="lin" valueType="num">
                                      <p:cBhvr additive="base">
                                        <p:cTn id="32"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20735"/>
            <a:ext cx="970383" cy="523633"/>
          </a:xfrm>
        </p:spPr>
        <p:txBody>
          <a:bodyPr/>
          <a:lstStyle/>
          <a:p>
            <a:r>
              <a:rPr kumimoji="1" lang="en-US" altLang="zh-CN" dirty="0" smtClean="0"/>
              <a:t>05</a:t>
            </a:r>
            <a:endParaRPr kumimoji="1" lang="zh-CN" altLang="en-US" dirty="0"/>
          </a:p>
        </p:txBody>
      </p:sp>
      <p:sp>
        <p:nvSpPr>
          <p:cNvPr id="3" name="文本占位符 2"/>
          <p:cNvSpPr>
            <a:spLocks noGrp="1"/>
          </p:cNvSpPr>
          <p:nvPr>
            <p:ph type="body" sz="quarter" idx="13"/>
          </p:nvPr>
        </p:nvSpPr>
        <p:spPr>
          <a:xfrm>
            <a:off x="1110083" y="-93565"/>
            <a:ext cx="6435012" cy="652366"/>
          </a:xfrm>
        </p:spPr>
        <p:txBody>
          <a:bodyPr/>
          <a:lstStyle/>
          <a:p>
            <a:r>
              <a:rPr kumimoji="1" lang="en-US" altLang="zh-CN" dirty="0" smtClean="0"/>
              <a:t>PCA - Co-ordinate on the new axis</a:t>
            </a:r>
            <a:endParaRPr kumimoji="1" lang="zh-CN" altLang="en-US" dirty="0"/>
          </a:p>
        </p:txBody>
      </p:sp>
      <p:sp>
        <p:nvSpPr>
          <p:cNvPr id="13" name="矩形 12"/>
          <p:cNvSpPr/>
          <p:nvPr/>
        </p:nvSpPr>
        <p:spPr>
          <a:xfrm>
            <a:off x="1138555" y="498649"/>
            <a:ext cx="640654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2074" y="42545"/>
            <a:ext cx="554356" cy="554356"/>
          </a:xfrm>
          <a:prstGeom prst="rect">
            <a:avLst/>
          </a:prstGeom>
        </p:spPr>
      </p:pic>
      <p:sp>
        <p:nvSpPr>
          <p:cNvPr id="4" name="Rectangle 3"/>
          <p:cNvSpPr/>
          <p:nvPr/>
        </p:nvSpPr>
        <p:spPr>
          <a:xfrm>
            <a:off x="304800" y="596901"/>
            <a:ext cx="11570652" cy="1015663"/>
          </a:xfrm>
          <a:prstGeom prst="rect">
            <a:avLst/>
          </a:prstGeom>
        </p:spPr>
        <p:txBody>
          <a:bodyPr wrap="square">
            <a:spAutoFit/>
          </a:bodyPr>
          <a:lstStyle/>
          <a:p>
            <a:pPr marL="285750" indent="-285750">
              <a:buFont typeface="Wingdings" pitchFamily="2" charset="2"/>
              <a:buChar char="§"/>
            </a:pPr>
            <a:r>
              <a:rPr lang="en-GB" sz="2000" dirty="0"/>
              <a:t>Given this example with coordinates 2,3 on the </a:t>
            </a:r>
            <a:r>
              <a:rPr lang="en-GB" sz="2000" dirty="0" smtClean="0"/>
              <a:t>x</a:t>
            </a:r>
            <a:r>
              <a:rPr lang="en-GB" sz="2000" baseline="-25000" dirty="0" smtClean="0"/>
              <a:t>1</a:t>
            </a:r>
            <a:r>
              <a:rPr lang="en-GB" sz="2000" dirty="0"/>
              <a:t>, </a:t>
            </a:r>
            <a:r>
              <a:rPr lang="en-GB" sz="2000" dirty="0" smtClean="0"/>
              <a:t>x</a:t>
            </a:r>
            <a:r>
              <a:rPr lang="en-GB" sz="2000" baseline="-25000" dirty="0" smtClean="0"/>
              <a:t>2</a:t>
            </a:r>
            <a:r>
              <a:rPr lang="en-GB" sz="2000" dirty="0" smtClean="0"/>
              <a:t> </a:t>
            </a:r>
            <a:r>
              <a:rPr lang="en-GB" sz="2000" dirty="0"/>
              <a:t>axis, how do we project </a:t>
            </a:r>
            <a:r>
              <a:rPr lang="en-GB" sz="2000" dirty="0" smtClean="0"/>
              <a:t>this </a:t>
            </a:r>
            <a:r>
              <a:rPr lang="en-GB" sz="2000" dirty="0"/>
              <a:t>example onto the z-axis? </a:t>
            </a:r>
            <a:r>
              <a:rPr lang="en-GB" sz="2000" dirty="0" smtClean="0"/>
              <a:t>It </a:t>
            </a:r>
            <a:r>
              <a:rPr lang="en-GB" sz="2000" dirty="0"/>
              <a:t>turns out the formula for doing </a:t>
            </a:r>
            <a:r>
              <a:rPr lang="en-GB" sz="2000" dirty="0" smtClean="0"/>
              <a:t>so </a:t>
            </a:r>
            <a:r>
              <a:rPr lang="en-GB" sz="2000" dirty="0"/>
              <a:t>is to take a dot product </a:t>
            </a:r>
            <a:r>
              <a:rPr lang="en-GB" sz="2000" dirty="0" smtClean="0"/>
              <a:t>between </a:t>
            </a:r>
            <a:r>
              <a:rPr lang="en-GB" sz="2000" dirty="0"/>
              <a:t>the vector 2</a:t>
            </a:r>
            <a:r>
              <a:rPr lang="en-GB" sz="2000" dirty="0" smtClean="0"/>
              <a:t>, 3 </a:t>
            </a:r>
            <a:r>
              <a:rPr lang="en-GB" sz="2000" dirty="0"/>
              <a:t>and this vector 0.71, 0.71. </a:t>
            </a: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628" r="4692" b="3074"/>
          <a:stretch/>
        </p:blipFill>
        <p:spPr bwMode="auto">
          <a:xfrm>
            <a:off x="304800" y="1917701"/>
            <a:ext cx="11432028"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247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18"/>
                                        </p:tgtEl>
                                        <p:attrNameLst>
                                          <p:attrName>style.visibility</p:attrName>
                                        </p:attrNameLst>
                                      </p:cBhvr>
                                      <p:to>
                                        <p:strVal val="visible"/>
                                      </p:to>
                                    </p:set>
                                    <p:anim calcmode="lin" valueType="num">
                                      <p:cBhvr additive="base">
                                        <p:cTn id="13" dur="500" fill="hold"/>
                                        <p:tgtEl>
                                          <p:spTgt spid="9218"/>
                                        </p:tgtEl>
                                        <p:attrNameLst>
                                          <p:attrName>ppt_x</p:attrName>
                                        </p:attrNameLst>
                                      </p:cBhvr>
                                      <p:tavLst>
                                        <p:tav tm="0">
                                          <p:val>
                                            <p:strVal val="#ppt_x"/>
                                          </p:val>
                                        </p:tav>
                                        <p:tav tm="100000">
                                          <p:val>
                                            <p:strVal val="#ppt_x"/>
                                          </p:val>
                                        </p:tav>
                                      </p:tavLst>
                                    </p:anim>
                                    <p:anim calcmode="lin" valueType="num">
                                      <p:cBhvr additive="base">
                                        <p:cTn id="14"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797675" y="951865"/>
            <a:ext cx="964565" cy="872490"/>
          </a:xfrm>
        </p:spPr>
        <p:txBody>
          <a:bodyPr/>
          <a:lstStyle/>
          <a:p>
            <a:r>
              <a:rPr kumimoji="1" lang="en-US" altLang="zh-CN" sz="2400" dirty="0">
                <a:latin typeface="Times New Roman" panose="02020603050405020304" charset="0"/>
                <a:cs typeface="Times New Roman" panose="02020603050405020304" charset="0"/>
              </a:rPr>
              <a:t>01</a:t>
            </a:r>
          </a:p>
        </p:txBody>
      </p:sp>
      <p:sp>
        <p:nvSpPr>
          <p:cNvPr id="3" name="文本占位符 2"/>
          <p:cNvSpPr>
            <a:spLocks noGrp="1"/>
          </p:cNvSpPr>
          <p:nvPr>
            <p:ph type="body" sz="quarter" idx="13"/>
          </p:nvPr>
        </p:nvSpPr>
        <p:spPr>
          <a:xfrm>
            <a:off x="7620000" y="1042670"/>
            <a:ext cx="4330700" cy="594995"/>
          </a:xfrm>
        </p:spPr>
        <p:txBody>
          <a:bodyPr/>
          <a:lstStyle/>
          <a:p>
            <a:r>
              <a:rPr kumimoji="1" lang="en-US" altLang="zh-CN" sz="2200" dirty="0">
                <a:latin typeface="Times New Roman" panose="02020603050405020304" charset="0"/>
                <a:cs typeface="Times New Roman" panose="02020603050405020304" charset="0"/>
              </a:rPr>
              <a:t>Rules</a:t>
            </a:r>
          </a:p>
        </p:txBody>
      </p:sp>
      <p:sp>
        <p:nvSpPr>
          <p:cNvPr id="4" name="文本占位符 3"/>
          <p:cNvSpPr>
            <a:spLocks noGrp="1"/>
          </p:cNvSpPr>
          <p:nvPr>
            <p:ph type="body" sz="quarter" idx="14"/>
          </p:nvPr>
        </p:nvSpPr>
        <p:spPr>
          <a:xfrm>
            <a:off x="6698932" y="3167379"/>
            <a:ext cx="964565" cy="872490"/>
          </a:xfrm>
        </p:spPr>
        <p:txBody>
          <a:bodyPr/>
          <a:lstStyle/>
          <a:p>
            <a:r>
              <a:rPr kumimoji="1" lang="en-US" altLang="zh-CN" sz="2400" dirty="0" smtClean="0">
                <a:latin typeface="Times New Roman" panose="02020603050405020304" charset="0"/>
                <a:cs typeface="Times New Roman" panose="02020603050405020304" charset="0"/>
              </a:rPr>
              <a:t>05</a:t>
            </a:r>
            <a:endParaRPr kumimoji="1" lang="en-US" altLang="zh-CN" sz="2400" dirty="0">
              <a:latin typeface="Times New Roman" panose="02020603050405020304" charset="0"/>
              <a:cs typeface="Times New Roman" panose="02020603050405020304" charset="0"/>
            </a:endParaRPr>
          </a:p>
        </p:txBody>
      </p:sp>
      <p:sp>
        <p:nvSpPr>
          <p:cNvPr id="5" name="文本占位符 4"/>
          <p:cNvSpPr>
            <a:spLocks noGrp="1"/>
          </p:cNvSpPr>
          <p:nvPr>
            <p:ph type="body" sz="quarter" idx="15"/>
          </p:nvPr>
        </p:nvSpPr>
        <p:spPr>
          <a:xfrm>
            <a:off x="7621905" y="1517650"/>
            <a:ext cx="4316095" cy="594995"/>
          </a:xfrm>
        </p:spPr>
        <p:txBody>
          <a:bodyPr/>
          <a:lstStyle/>
          <a:p>
            <a:r>
              <a:rPr kumimoji="1" lang="en-US" sz="2200" dirty="0">
                <a:latin typeface="Times New Roman" panose="02020603050405020304" charset="0"/>
                <a:cs typeface="Times New Roman" panose="02020603050405020304" charset="0"/>
                <a:sym typeface="+mn-ea"/>
              </a:rPr>
              <a:t>Learning outcomes</a:t>
            </a:r>
            <a:endParaRPr kumimoji="1" lang="en-US" altLang="zh-CN" sz="2200" b="1" dirty="0">
              <a:effectLst/>
              <a:latin typeface="Times New Roman" panose="02020603050405020304" charset="0"/>
              <a:ea typeface="Calibri" panose="020F0502020204030204" pitchFamily="34" charset="0"/>
              <a:cs typeface="Times New Roman" panose="02020603050405020304" charset="0"/>
            </a:endParaRPr>
          </a:p>
        </p:txBody>
      </p:sp>
      <p:sp>
        <p:nvSpPr>
          <p:cNvPr id="6" name="文本占位符 5"/>
          <p:cNvSpPr>
            <a:spLocks noGrp="1"/>
          </p:cNvSpPr>
          <p:nvPr>
            <p:ph type="body" sz="quarter" idx="16"/>
          </p:nvPr>
        </p:nvSpPr>
        <p:spPr>
          <a:xfrm>
            <a:off x="6660234" y="4277360"/>
            <a:ext cx="964565" cy="872490"/>
          </a:xfrm>
        </p:spPr>
        <p:txBody>
          <a:bodyPr/>
          <a:lstStyle/>
          <a:p>
            <a:r>
              <a:rPr kumimoji="1" lang="en-US" altLang="zh-CN" sz="2400" dirty="0" smtClean="0">
                <a:latin typeface="Times New Roman" panose="02020603050405020304" charset="0"/>
                <a:cs typeface="Times New Roman" panose="02020603050405020304" charset="0"/>
              </a:rPr>
              <a:t>07</a:t>
            </a:r>
            <a:endParaRPr kumimoji="1" lang="en-US" altLang="zh-CN" sz="2400" dirty="0">
              <a:latin typeface="Times New Roman" panose="02020603050405020304" charset="0"/>
              <a:cs typeface="Times New Roman" panose="02020603050405020304" charset="0"/>
            </a:endParaRPr>
          </a:p>
        </p:txBody>
      </p:sp>
      <p:sp>
        <p:nvSpPr>
          <p:cNvPr id="7" name="文本占位符 6"/>
          <p:cNvSpPr>
            <a:spLocks noGrp="1"/>
          </p:cNvSpPr>
          <p:nvPr>
            <p:ph type="body" sz="quarter" idx="17"/>
          </p:nvPr>
        </p:nvSpPr>
        <p:spPr>
          <a:xfrm>
            <a:off x="7620000" y="2023745"/>
            <a:ext cx="4820285" cy="594995"/>
          </a:xfrm>
        </p:spPr>
        <p:txBody>
          <a:bodyPr/>
          <a:lstStyle/>
          <a:p>
            <a:r>
              <a:rPr kumimoji="1" lang="en-US" sz="2200" dirty="0">
                <a:latin typeface="Times New Roman" panose="02020603050405020304" charset="0"/>
                <a:cs typeface="Times New Roman" panose="02020603050405020304" charset="0"/>
              </a:rPr>
              <a:t>References</a:t>
            </a:r>
          </a:p>
        </p:txBody>
      </p:sp>
      <p:sp>
        <p:nvSpPr>
          <p:cNvPr id="14" name="矩形 13"/>
          <p:cNvSpPr/>
          <p:nvPr/>
        </p:nvSpPr>
        <p:spPr>
          <a:xfrm>
            <a:off x="853440" y="1985645"/>
            <a:ext cx="4067175" cy="2425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4800" b="1" dirty="0">
                <a:solidFill>
                  <a:schemeClr val="accent6">
                    <a:lumMod val="60000"/>
                    <a:lumOff val="40000"/>
                  </a:schemeClr>
                </a:solidFill>
                <a:latin typeface="Times New Roman" panose="02020603050405020304" charset="0"/>
                <a:ea typeface="Microsoft YaHei" panose="020B0503020204020204" pitchFamily="34" charset="-122"/>
                <a:cs typeface="Times New Roman" panose="02020603050405020304" charset="0"/>
              </a:rPr>
              <a:t>CONTENTS</a:t>
            </a:r>
            <a:endParaRPr lang="zh-CN" altLang="en-US" sz="4800" b="1" dirty="0">
              <a:solidFill>
                <a:schemeClr val="accent6">
                  <a:lumMod val="60000"/>
                  <a:lumOff val="40000"/>
                </a:schemeClr>
              </a:solidFill>
              <a:latin typeface="Times New Roman" panose="02020603050405020304" charset="0"/>
              <a:ea typeface="Microsoft YaHei" panose="020B0503020204020204" pitchFamily="34" charset="-122"/>
              <a:cs typeface="Times New Roman" panose="02020603050405020304" charset="0"/>
            </a:endParaRPr>
          </a:p>
        </p:txBody>
      </p:sp>
      <p:sp>
        <p:nvSpPr>
          <p:cNvPr id="10" name="文本占位符 4"/>
          <p:cNvSpPr>
            <a:spLocks noGrp="1"/>
          </p:cNvSpPr>
          <p:nvPr/>
        </p:nvSpPr>
        <p:spPr>
          <a:xfrm>
            <a:off x="7586700" y="2640965"/>
            <a:ext cx="4605300" cy="59499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sz="2200" dirty="0">
                <a:latin typeface="Times New Roman" panose="02020603050405020304" charset="0"/>
                <a:cs typeface="Times New Roman" panose="02020603050405020304" charset="0"/>
                <a:sym typeface="+mn-ea"/>
              </a:rPr>
              <a:t>Principal Component Analysis (PCA)</a:t>
            </a:r>
            <a:endParaRPr kumimoji="1" lang="en-US" altLang="zh-CN" sz="2200" b="1" dirty="0">
              <a:effectLst/>
              <a:latin typeface="Times New Roman" panose="02020603050405020304" charset="0"/>
              <a:ea typeface="Calibri" panose="020F0502020204030204" pitchFamily="34" charset="0"/>
              <a:cs typeface="Times New Roman" panose="02020603050405020304" charset="0"/>
            </a:endParaRPr>
          </a:p>
        </p:txBody>
      </p:sp>
      <p:sp>
        <p:nvSpPr>
          <p:cNvPr id="11" name="文本占位符 5"/>
          <p:cNvSpPr>
            <a:spLocks noGrp="1"/>
          </p:cNvSpPr>
          <p:nvPr/>
        </p:nvSpPr>
        <p:spPr>
          <a:xfrm>
            <a:off x="6723734" y="2357755"/>
            <a:ext cx="964565" cy="87249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latin typeface="Times New Roman" panose="02020603050405020304" charset="0"/>
                <a:cs typeface="Times New Roman" panose="02020603050405020304" charset="0"/>
              </a:rPr>
              <a:t>04</a:t>
            </a:r>
          </a:p>
        </p:txBody>
      </p:sp>
      <p:sp>
        <p:nvSpPr>
          <p:cNvPr id="12" name="文本占位符 4"/>
          <p:cNvSpPr>
            <a:spLocks noGrp="1"/>
          </p:cNvSpPr>
          <p:nvPr/>
        </p:nvSpPr>
        <p:spPr>
          <a:xfrm>
            <a:off x="7574000" y="3301365"/>
            <a:ext cx="4257675" cy="59499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sz="2200" dirty="0" smtClean="0">
                <a:latin typeface="Times New Roman" panose="02020603050405020304" charset="0"/>
                <a:cs typeface="Times New Roman" panose="02020603050405020304" charset="0"/>
                <a:sym typeface="+mn-ea"/>
              </a:rPr>
              <a:t>PCA Algorithm</a:t>
            </a:r>
            <a:endParaRPr kumimoji="1" lang="en-US" altLang="zh-CN" sz="2200" b="1" dirty="0">
              <a:effectLst/>
              <a:latin typeface="Times New Roman" panose="02020603050405020304" charset="0"/>
              <a:ea typeface="Calibri" panose="020F0502020204030204" pitchFamily="34" charset="0"/>
              <a:cs typeface="Times New Roman" panose="02020603050405020304" charset="0"/>
            </a:endParaRPr>
          </a:p>
        </p:txBody>
      </p:sp>
      <p:sp>
        <p:nvSpPr>
          <p:cNvPr id="13" name="文本占位符 4"/>
          <p:cNvSpPr>
            <a:spLocks noGrp="1"/>
          </p:cNvSpPr>
          <p:nvPr/>
        </p:nvSpPr>
        <p:spPr>
          <a:xfrm>
            <a:off x="7574000" y="3845560"/>
            <a:ext cx="4257675" cy="59499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sz="2200" dirty="0" smtClean="0">
                <a:latin typeface="Times New Roman" panose="02020603050405020304" charset="0"/>
                <a:cs typeface="Times New Roman" panose="02020603050405020304" charset="0"/>
                <a:sym typeface="+mn-ea"/>
              </a:rPr>
              <a:t>PCA in scikit-learn &amp; Example</a:t>
            </a:r>
            <a:endParaRPr kumimoji="1" lang="en-US" altLang="zh-CN" sz="2200" b="1" dirty="0">
              <a:effectLst/>
              <a:latin typeface="Times New Roman" panose="02020603050405020304" charset="0"/>
              <a:ea typeface="Calibri" panose="020F0502020204030204" pitchFamily="34" charset="0"/>
              <a:cs typeface="Times New Roman" panose="02020603050405020304" charset="0"/>
            </a:endParaRPr>
          </a:p>
        </p:txBody>
      </p:sp>
      <p:sp>
        <p:nvSpPr>
          <p:cNvPr id="15" name="文本占位符 4"/>
          <p:cNvSpPr>
            <a:spLocks noGrp="1"/>
          </p:cNvSpPr>
          <p:nvPr/>
        </p:nvSpPr>
        <p:spPr>
          <a:xfrm>
            <a:off x="7573999" y="4393565"/>
            <a:ext cx="4257675" cy="59499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sz="2200" dirty="0" smtClean="0">
                <a:latin typeface="Times New Roman" panose="02020603050405020304" charset="0"/>
                <a:cs typeface="Times New Roman" panose="02020603050405020304" charset="0"/>
                <a:sym typeface="+mn-ea"/>
              </a:rPr>
              <a:t>Seminar Session</a:t>
            </a:r>
            <a:endParaRPr kumimoji="1" lang="en-US" altLang="zh-CN" sz="2200" b="1" dirty="0">
              <a:effectLst/>
              <a:latin typeface="Times New Roman" panose="02020603050405020304" charset="0"/>
              <a:ea typeface="Calibri" panose="020F0502020204030204" pitchFamily="34" charset="0"/>
              <a:cs typeface="Times New Roman" panose="02020603050405020304" charset="0"/>
            </a:endParaRPr>
          </a:p>
        </p:txBody>
      </p:sp>
      <p:sp>
        <p:nvSpPr>
          <p:cNvPr id="16" name="文本占位符 3"/>
          <p:cNvSpPr>
            <a:spLocks noGrp="1"/>
          </p:cNvSpPr>
          <p:nvPr>
            <p:ph type="body" sz="quarter" idx="14"/>
          </p:nvPr>
        </p:nvSpPr>
        <p:spPr>
          <a:xfrm>
            <a:off x="6660832" y="3729672"/>
            <a:ext cx="964565" cy="872490"/>
          </a:xfrm>
        </p:spPr>
        <p:txBody>
          <a:bodyPr/>
          <a:lstStyle/>
          <a:p>
            <a:r>
              <a:rPr kumimoji="1" lang="en-US" altLang="zh-CN" sz="2400" dirty="0" smtClean="0">
                <a:latin typeface="Times New Roman" panose="02020603050405020304" charset="0"/>
                <a:cs typeface="Times New Roman" panose="02020603050405020304" charset="0"/>
              </a:rPr>
              <a:t>06</a:t>
            </a:r>
            <a:endParaRPr kumimoji="1" lang="en-US" altLang="zh-CN" sz="2400" dirty="0">
              <a:latin typeface="Times New Roman" panose="02020603050405020304" charset="0"/>
              <a:cs typeface="Times New Roman" panose="02020603050405020304" charset="0"/>
            </a:endParaRPr>
          </a:p>
        </p:txBody>
      </p:sp>
      <p:sp>
        <p:nvSpPr>
          <p:cNvPr id="17" name="文本占位符 3"/>
          <p:cNvSpPr>
            <a:spLocks noGrp="1"/>
          </p:cNvSpPr>
          <p:nvPr>
            <p:ph type="body" sz="quarter" idx="14"/>
          </p:nvPr>
        </p:nvSpPr>
        <p:spPr>
          <a:xfrm>
            <a:off x="6749732" y="1409700"/>
            <a:ext cx="964565" cy="872490"/>
          </a:xfrm>
        </p:spPr>
        <p:txBody>
          <a:bodyPr/>
          <a:lstStyle/>
          <a:p>
            <a:r>
              <a:rPr kumimoji="1" lang="en-US" altLang="zh-CN" sz="2400" dirty="0">
                <a:latin typeface="Times New Roman" panose="02020603050405020304" charset="0"/>
                <a:cs typeface="Times New Roman" panose="02020603050405020304" charset="0"/>
              </a:rPr>
              <a:t>02</a:t>
            </a:r>
          </a:p>
        </p:txBody>
      </p:sp>
      <p:sp>
        <p:nvSpPr>
          <p:cNvPr id="18" name="文本占位符 3"/>
          <p:cNvSpPr>
            <a:spLocks noGrp="1"/>
          </p:cNvSpPr>
          <p:nvPr>
            <p:ph type="body" sz="quarter" idx="14"/>
          </p:nvPr>
        </p:nvSpPr>
        <p:spPr>
          <a:xfrm>
            <a:off x="6784975" y="1875155"/>
            <a:ext cx="964565" cy="872490"/>
          </a:xfrm>
        </p:spPr>
        <p:txBody>
          <a:bodyPr/>
          <a:lstStyle/>
          <a:p>
            <a:r>
              <a:rPr kumimoji="1" lang="en-US" altLang="zh-CN" sz="2400" dirty="0">
                <a:latin typeface="Times New Roman" panose="02020603050405020304" charset="0"/>
                <a:cs typeface="Times New Roman" panose="02020603050405020304" charset="0"/>
              </a:rPr>
              <a:t>02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20735"/>
            <a:ext cx="970383" cy="523633"/>
          </a:xfrm>
        </p:spPr>
        <p:txBody>
          <a:bodyPr/>
          <a:lstStyle/>
          <a:p>
            <a:r>
              <a:rPr kumimoji="1" lang="en-US" altLang="zh-CN" dirty="0" smtClean="0"/>
              <a:t>05</a:t>
            </a:r>
            <a:endParaRPr kumimoji="1" lang="zh-CN" altLang="en-US" dirty="0"/>
          </a:p>
        </p:txBody>
      </p:sp>
      <p:sp>
        <p:nvSpPr>
          <p:cNvPr id="3" name="文本占位符 2"/>
          <p:cNvSpPr>
            <a:spLocks noGrp="1"/>
          </p:cNvSpPr>
          <p:nvPr>
            <p:ph type="body" sz="quarter" idx="13"/>
          </p:nvPr>
        </p:nvSpPr>
        <p:spPr>
          <a:xfrm>
            <a:off x="1110083" y="-93565"/>
            <a:ext cx="6435012" cy="652366"/>
          </a:xfrm>
        </p:spPr>
        <p:txBody>
          <a:bodyPr/>
          <a:lstStyle/>
          <a:p>
            <a:r>
              <a:rPr kumimoji="1" lang="en-US" altLang="zh-CN" dirty="0" smtClean="0"/>
              <a:t>PCA – More Principal Components</a:t>
            </a:r>
            <a:endParaRPr kumimoji="1" lang="zh-CN" altLang="en-US" dirty="0"/>
          </a:p>
        </p:txBody>
      </p:sp>
      <p:sp>
        <p:nvSpPr>
          <p:cNvPr id="13" name="矩形 12"/>
          <p:cNvSpPr/>
          <p:nvPr/>
        </p:nvSpPr>
        <p:spPr>
          <a:xfrm>
            <a:off x="1138555" y="498649"/>
            <a:ext cx="640654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2074" y="42545"/>
            <a:ext cx="554356" cy="554356"/>
          </a:xfrm>
          <a:prstGeom prst="rect">
            <a:avLst/>
          </a:prstGeom>
        </p:spPr>
      </p:pic>
      <p:sp>
        <p:nvSpPr>
          <p:cNvPr id="4" name="Rectangle 3"/>
          <p:cNvSpPr/>
          <p:nvPr/>
        </p:nvSpPr>
        <p:spPr>
          <a:xfrm>
            <a:off x="304800" y="596901"/>
            <a:ext cx="11570652" cy="5632311"/>
          </a:xfrm>
          <a:prstGeom prst="rect">
            <a:avLst/>
          </a:prstGeom>
        </p:spPr>
        <p:txBody>
          <a:bodyPr wrap="square">
            <a:spAutoFit/>
          </a:bodyPr>
          <a:lstStyle/>
          <a:p>
            <a:pPr marL="342900" indent="-342900" algn="just">
              <a:buFont typeface="Wingdings" pitchFamily="2" charset="2"/>
              <a:buChar char="§"/>
            </a:pPr>
            <a:r>
              <a:rPr lang="en-GB" sz="2000" dirty="0"/>
              <a:t>It turns out that if you were to pick a second axis, </a:t>
            </a:r>
            <a:r>
              <a:rPr lang="en-GB" sz="2000" dirty="0" smtClean="0"/>
              <a:t>the </a:t>
            </a:r>
            <a:r>
              <a:rPr lang="en-GB" sz="2000" dirty="0"/>
              <a:t>second axis will always be at </a:t>
            </a:r>
            <a:r>
              <a:rPr lang="en-GB" sz="2000" dirty="0" smtClean="0"/>
              <a:t>90 degrees (perpendicular) </a:t>
            </a:r>
            <a:r>
              <a:rPr lang="en-GB" sz="2000" dirty="0"/>
              <a:t>to the first axis</a:t>
            </a:r>
            <a:r>
              <a:rPr lang="en-GB" sz="2000" dirty="0" smtClean="0"/>
              <a:t>.</a:t>
            </a:r>
          </a:p>
          <a:p>
            <a:pPr marL="342900" indent="-342900" algn="just">
              <a:buFont typeface="Wingdings" pitchFamily="2" charset="2"/>
              <a:buChar char="§"/>
            </a:pPr>
            <a:endParaRPr lang="en-GB" sz="2000" dirty="0"/>
          </a:p>
          <a:p>
            <a:pPr marL="342900" indent="-342900" algn="just">
              <a:buFont typeface="Wingdings" pitchFamily="2" charset="2"/>
              <a:buChar char="§"/>
            </a:pPr>
            <a:endParaRPr lang="en-GB" sz="2000" dirty="0" smtClean="0"/>
          </a:p>
          <a:p>
            <a:pPr marL="342900" indent="-342900" algn="just">
              <a:buFont typeface="Wingdings" pitchFamily="2" charset="2"/>
              <a:buChar char="§"/>
            </a:pPr>
            <a:endParaRPr lang="en-GB" sz="2000" dirty="0"/>
          </a:p>
          <a:p>
            <a:pPr marL="342900" indent="-342900" algn="just">
              <a:buFont typeface="Wingdings" pitchFamily="2" charset="2"/>
              <a:buChar char="§"/>
            </a:pPr>
            <a:endParaRPr lang="en-GB" sz="2000" dirty="0" smtClean="0"/>
          </a:p>
          <a:p>
            <a:pPr marL="342900" indent="-342900" algn="just">
              <a:buFont typeface="Wingdings" pitchFamily="2" charset="2"/>
              <a:buChar char="§"/>
            </a:pPr>
            <a:endParaRPr lang="en-GB" sz="2000" dirty="0"/>
          </a:p>
          <a:p>
            <a:pPr marL="342900" indent="-342900" algn="just">
              <a:buFont typeface="Wingdings" pitchFamily="2" charset="2"/>
              <a:buChar char="§"/>
            </a:pPr>
            <a:endParaRPr lang="en-GB" sz="2000" dirty="0" smtClean="0"/>
          </a:p>
          <a:p>
            <a:pPr marL="342900" indent="-342900" algn="just">
              <a:buFont typeface="Wingdings" pitchFamily="2" charset="2"/>
              <a:buChar char="§"/>
            </a:pPr>
            <a:endParaRPr lang="en-GB" sz="2000" dirty="0"/>
          </a:p>
          <a:p>
            <a:pPr marL="342900" indent="-342900" algn="just">
              <a:buFont typeface="Wingdings" pitchFamily="2" charset="2"/>
              <a:buChar char="§"/>
            </a:pPr>
            <a:endParaRPr lang="en-GB" sz="2000" dirty="0" smtClean="0"/>
          </a:p>
          <a:p>
            <a:pPr marL="342900" indent="-342900" algn="just">
              <a:buFont typeface="Wingdings" pitchFamily="2" charset="2"/>
              <a:buChar char="§"/>
            </a:pPr>
            <a:endParaRPr lang="en-GB" sz="2000" dirty="0"/>
          </a:p>
          <a:p>
            <a:pPr marL="342900" indent="-342900" algn="just">
              <a:buFont typeface="Wingdings" pitchFamily="2" charset="2"/>
              <a:buChar char="§"/>
            </a:pPr>
            <a:endParaRPr lang="en-GB" sz="2000" dirty="0" smtClean="0"/>
          </a:p>
          <a:p>
            <a:pPr marL="342900" indent="-342900" algn="just">
              <a:buFont typeface="Wingdings" pitchFamily="2" charset="2"/>
              <a:buChar char="§"/>
            </a:pPr>
            <a:endParaRPr lang="en-GB" sz="2000" dirty="0"/>
          </a:p>
          <a:p>
            <a:pPr marL="342900" indent="-342900" algn="just">
              <a:buFont typeface="Wingdings" pitchFamily="2" charset="2"/>
              <a:buChar char="§"/>
            </a:pPr>
            <a:endParaRPr lang="en-GB" sz="2000" dirty="0" smtClean="0"/>
          </a:p>
          <a:p>
            <a:pPr marL="342900" indent="-342900" algn="just">
              <a:buFont typeface="Wingdings" pitchFamily="2" charset="2"/>
              <a:buChar char="§"/>
            </a:pPr>
            <a:endParaRPr lang="en-GB" sz="2000" dirty="0"/>
          </a:p>
          <a:p>
            <a:pPr marL="342900" indent="-342900" algn="just">
              <a:buFont typeface="Wingdings" pitchFamily="2" charset="2"/>
              <a:buChar char="§"/>
            </a:pPr>
            <a:endParaRPr lang="en-GB" sz="2000" dirty="0" smtClean="0"/>
          </a:p>
          <a:p>
            <a:pPr marL="342900" indent="-342900" algn="just">
              <a:buFont typeface="Wingdings" pitchFamily="2" charset="2"/>
              <a:buChar char="§"/>
            </a:pPr>
            <a:r>
              <a:rPr lang="en-GB" sz="2000" dirty="0"/>
              <a:t> </a:t>
            </a:r>
            <a:r>
              <a:rPr lang="en-GB" sz="2000" dirty="0" smtClean="0"/>
              <a:t>If </a:t>
            </a:r>
            <a:r>
              <a:rPr lang="en-GB" sz="2000" dirty="0"/>
              <a:t>you were to choose even a third axis, </a:t>
            </a:r>
            <a:r>
              <a:rPr lang="en-GB" sz="2000" dirty="0" smtClean="0"/>
              <a:t>then </a:t>
            </a:r>
            <a:r>
              <a:rPr lang="en-GB" sz="2000" dirty="0"/>
              <a:t>the third axis will be at </a:t>
            </a:r>
            <a:r>
              <a:rPr lang="en-GB" sz="2000" dirty="0" smtClean="0"/>
              <a:t>90 degrees (perpendicular) </a:t>
            </a:r>
            <a:r>
              <a:rPr lang="en-GB" sz="2000" dirty="0"/>
              <a:t>to the first and the second </a:t>
            </a:r>
            <a:r>
              <a:rPr lang="en-GB" sz="2000" dirty="0" smtClean="0"/>
              <a:t>axis</a:t>
            </a:r>
            <a:endParaRPr lang="en-GB" sz="2000" dirty="0"/>
          </a:p>
        </p:txBody>
      </p:sp>
      <p:pic>
        <p:nvPicPr>
          <p:cNvPr id="10"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87" t="10017" r="41540" b="2346"/>
          <a:stretch/>
        </p:blipFill>
        <p:spPr bwMode="auto">
          <a:xfrm>
            <a:off x="343494" y="1422400"/>
            <a:ext cx="6679606" cy="392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9875" t="8766" b="3755"/>
          <a:stretch/>
        </p:blipFill>
        <p:spPr bwMode="auto">
          <a:xfrm>
            <a:off x="7327900" y="1587500"/>
            <a:ext cx="4694806" cy="3854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462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15" end="15"/>
                                            </p:txEl>
                                          </p:spTgt>
                                        </p:tgtEl>
                                        <p:attrNameLst>
                                          <p:attrName>style.visibility</p:attrName>
                                        </p:attrNameLst>
                                      </p:cBhvr>
                                      <p:to>
                                        <p:strVal val="visible"/>
                                      </p:to>
                                    </p:set>
                                    <p:animEffect transition="in" filter="barn(inVertical)">
                                      <p:cBhvr>
                                        <p:cTn id="17" dur="500"/>
                                        <p:tgtEl>
                                          <p:spTgt spid="4">
                                            <p:txEl>
                                              <p:pRg st="15" end="1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20735"/>
            <a:ext cx="970383" cy="523633"/>
          </a:xfrm>
        </p:spPr>
        <p:txBody>
          <a:bodyPr/>
          <a:lstStyle/>
          <a:p>
            <a:r>
              <a:rPr kumimoji="1" lang="en-US" altLang="zh-CN" dirty="0" smtClean="0"/>
              <a:t>05</a:t>
            </a:r>
            <a:endParaRPr kumimoji="1" lang="zh-CN" altLang="en-US" dirty="0"/>
          </a:p>
        </p:txBody>
      </p:sp>
      <p:sp>
        <p:nvSpPr>
          <p:cNvPr id="3" name="文本占位符 2"/>
          <p:cNvSpPr>
            <a:spLocks noGrp="1"/>
          </p:cNvSpPr>
          <p:nvPr>
            <p:ph type="body" sz="quarter" idx="13"/>
          </p:nvPr>
        </p:nvSpPr>
        <p:spPr>
          <a:xfrm>
            <a:off x="1110082" y="-93565"/>
            <a:ext cx="9024517" cy="652366"/>
          </a:xfrm>
        </p:spPr>
        <p:txBody>
          <a:bodyPr/>
          <a:lstStyle/>
          <a:p>
            <a:r>
              <a:rPr kumimoji="1" lang="en-US" altLang="zh-CN" dirty="0" smtClean="0"/>
              <a:t>Difference between Linear Regression and PCA</a:t>
            </a:r>
            <a:endParaRPr kumimoji="1" lang="zh-CN" altLang="en-US" dirty="0"/>
          </a:p>
        </p:txBody>
      </p:sp>
      <p:sp>
        <p:nvSpPr>
          <p:cNvPr id="13" name="矩形 12"/>
          <p:cNvSpPr/>
          <p:nvPr/>
        </p:nvSpPr>
        <p:spPr>
          <a:xfrm>
            <a:off x="1138554" y="435149"/>
            <a:ext cx="847534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2074" y="42545"/>
            <a:ext cx="554356" cy="554356"/>
          </a:xfrm>
          <a:prstGeom prst="rect">
            <a:avLst/>
          </a:prstGeom>
        </p:spPr>
      </p:pic>
      <p:sp>
        <p:nvSpPr>
          <p:cNvPr id="4" name="Rectangle 3"/>
          <p:cNvSpPr/>
          <p:nvPr/>
        </p:nvSpPr>
        <p:spPr>
          <a:xfrm>
            <a:off x="304800" y="596901"/>
            <a:ext cx="11570652" cy="5940088"/>
          </a:xfrm>
          <a:prstGeom prst="rect">
            <a:avLst/>
          </a:prstGeom>
        </p:spPr>
        <p:txBody>
          <a:bodyPr wrap="square">
            <a:spAutoFit/>
          </a:bodyPr>
          <a:lstStyle/>
          <a:p>
            <a:pPr marL="342900" indent="-342900" algn="just">
              <a:buFont typeface="Wingdings" pitchFamily="2" charset="2"/>
              <a:buChar char="§"/>
            </a:pPr>
            <a:r>
              <a:rPr lang="en-GB" sz="2000" dirty="0"/>
              <a:t>L</a:t>
            </a:r>
            <a:r>
              <a:rPr lang="en-GB" sz="2000" dirty="0" smtClean="0"/>
              <a:t>inear </a:t>
            </a:r>
            <a:r>
              <a:rPr lang="en-GB" sz="2000" dirty="0"/>
              <a:t>regression is used to predict </a:t>
            </a:r>
            <a:r>
              <a:rPr lang="en-GB" sz="2000" dirty="0" smtClean="0"/>
              <a:t>a </a:t>
            </a:r>
            <a:r>
              <a:rPr lang="en-GB" sz="2000" dirty="0"/>
              <a:t>target output Y and PCA is trying to take </a:t>
            </a:r>
            <a:r>
              <a:rPr lang="en-GB" sz="2000" dirty="0" smtClean="0"/>
              <a:t>a </a:t>
            </a:r>
            <a:r>
              <a:rPr lang="en-GB" sz="2000" dirty="0"/>
              <a:t>lot </a:t>
            </a:r>
            <a:r>
              <a:rPr lang="en-GB" sz="2000" dirty="0" smtClean="0"/>
              <a:t>of features </a:t>
            </a:r>
            <a:r>
              <a:rPr lang="en-GB" sz="2000" dirty="0"/>
              <a:t>and treat them all equally and reduce </a:t>
            </a:r>
            <a:r>
              <a:rPr lang="en-GB" sz="2000" dirty="0" smtClean="0"/>
              <a:t>the </a:t>
            </a:r>
            <a:r>
              <a:rPr lang="en-GB" sz="2000" dirty="0"/>
              <a:t>number of axis needed to represent the data well. </a:t>
            </a:r>
            <a:endParaRPr lang="en-GB" sz="2000" dirty="0" smtClean="0"/>
          </a:p>
          <a:p>
            <a:pPr marL="342900" indent="-342900" algn="just">
              <a:buFont typeface="Wingdings" pitchFamily="2" charset="2"/>
              <a:buChar char="§"/>
            </a:pPr>
            <a:r>
              <a:rPr lang="en-GB" sz="2000" dirty="0" smtClean="0"/>
              <a:t>It </a:t>
            </a:r>
            <a:r>
              <a:rPr lang="en-GB" sz="2000" dirty="0"/>
              <a:t>turns out that maximizing </a:t>
            </a:r>
            <a:r>
              <a:rPr lang="en-GB" sz="2000" dirty="0" smtClean="0"/>
              <a:t>the </a:t>
            </a:r>
            <a:r>
              <a:rPr lang="en-GB" sz="2000" dirty="0"/>
              <a:t>spread of these projections will </a:t>
            </a:r>
            <a:r>
              <a:rPr lang="en-GB" sz="2000" dirty="0" smtClean="0"/>
              <a:t>correspond </a:t>
            </a:r>
            <a:r>
              <a:rPr lang="en-GB" sz="2000" dirty="0"/>
              <a:t>to minimizing the distances </a:t>
            </a:r>
            <a:r>
              <a:rPr lang="en-GB" sz="2000" dirty="0" smtClean="0"/>
              <a:t>of </a:t>
            </a:r>
            <a:r>
              <a:rPr lang="en-GB" sz="2000" dirty="0"/>
              <a:t>these line segments, </a:t>
            </a:r>
            <a:r>
              <a:rPr lang="en-GB" sz="2000" dirty="0" smtClean="0"/>
              <a:t>the </a:t>
            </a:r>
            <a:r>
              <a:rPr lang="en-GB" sz="2000" dirty="0"/>
              <a:t>distances to the points have to </a:t>
            </a:r>
            <a:r>
              <a:rPr lang="en-GB" sz="2000" dirty="0" smtClean="0"/>
              <a:t>move </a:t>
            </a:r>
            <a:r>
              <a:rPr lang="en-GB" sz="2000" dirty="0"/>
              <a:t>to be projected down to Z. </a:t>
            </a:r>
          </a:p>
          <a:p>
            <a:pPr marL="342900" indent="-342900" algn="just">
              <a:buFont typeface="Wingdings" pitchFamily="2" charset="2"/>
              <a:buChar char="§"/>
            </a:pPr>
            <a:endParaRPr lang="en-GB" sz="2000" dirty="0" smtClean="0"/>
          </a:p>
          <a:p>
            <a:pPr marL="342900" indent="-342900" algn="just">
              <a:buFont typeface="Wingdings" pitchFamily="2" charset="2"/>
              <a:buChar char="§"/>
            </a:pPr>
            <a:endParaRPr lang="en-GB" sz="2000" dirty="0"/>
          </a:p>
          <a:p>
            <a:pPr marL="342900" indent="-342900" algn="just">
              <a:buFont typeface="Wingdings" pitchFamily="2" charset="2"/>
              <a:buChar char="§"/>
            </a:pPr>
            <a:endParaRPr lang="en-GB" sz="2000" dirty="0" smtClean="0"/>
          </a:p>
          <a:p>
            <a:pPr marL="342900" indent="-342900" algn="just">
              <a:buFont typeface="Wingdings" pitchFamily="2" charset="2"/>
              <a:buChar char="§"/>
            </a:pPr>
            <a:endParaRPr lang="en-GB" sz="2000" dirty="0"/>
          </a:p>
          <a:p>
            <a:pPr marL="342900" indent="-342900" algn="just">
              <a:buFont typeface="Wingdings" pitchFamily="2" charset="2"/>
              <a:buChar char="§"/>
            </a:pPr>
            <a:endParaRPr lang="en-GB" sz="2000" dirty="0" smtClean="0"/>
          </a:p>
          <a:p>
            <a:pPr marL="342900" indent="-342900" algn="just">
              <a:buFont typeface="Wingdings" pitchFamily="2" charset="2"/>
              <a:buChar char="§"/>
            </a:pPr>
            <a:endParaRPr lang="en-GB" sz="2000" dirty="0"/>
          </a:p>
          <a:p>
            <a:pPr marL="342900" indent="-342900" algn="just">
              <a:buFont typeface="Wingdings" pitchFamily="2" charset="2"/>
              <a:buChar char="§"/>
            </a:pPr>
            <a:endParaRPr lang="en-GB" sz="2000" dirty="0" smtClean="0"/>
          </a:p>
          <a:p>
            <a:pPr marL="342900" indent="-342900" algn="just">
              <a:buFont typeface="Wingdings" pitchFamily="2" charset="2"/>
              <a:buChar char="§"/>
            </a:pPr>
            <a:endParaRPr lang="en-GB" sz="2000" dirty="0"/>
          </a:p>
          <a:p>
            <a:pPr marL="342900" indent="-342900" algn="just">
              <a:buFont typeface="Wingdings" pitchFamily="2" charset="2"/>
              <a:buChar char="§"/>
            </a:pPr>
            <a:endParaRPr lang="en-GB" sz="2000" dirty="0" smtClean="0"/>
          </a:p>
          <a:p>
            <a:pPr marL="342900" indent="-342900" algn="just">
              <a:buFont typeface="Wingdings" pitchFamily="2" charset="2"/>
              <a:buChar char="§"/>
            </a:pPr>
            <a:endParaRPr lang="en-GB" sz="2000" dirty="0"/>
          </a:p>
          <a:p>
            <a:pPr marL="342900" indent="-342900" algn="just">
              <a:buFont typeface="Wingdings" pitchFamily="2" charset="2"/>
              <a:buChar char="§"/>
            </a:pPr>
            <a:endParaRPr lang="en-GB" sz="2000" dirty="0" smtClean="0"/>
          </a:p>
          <a:p>
            <a:pPr marL="342900" indent="-342900" algn="just">
              <a:buFont typeface="Wingdings" pitchFamily="2" charset="2"/>
              <a:buChar char="§"/>
            </a:pPr>
            <a:endParaRPr lang="en-GB" sz="2000" dirty="0"/>
          </a:p>
          <a:p>
            <a:pPr marL="342900" indent="-342900" algn="just">
              <a:buFont typeface="Wingdings" pitchFamily="2" charset="2"/>
              <a:buChar char="§"/>
            </a:pPr>
            <a:endParaRPr lang="en-GB" sz="2000" dirty="0" smtClean="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396" y="2501900"/>
            <a:ext cx="9383173" cy="3768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9309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6"/>
                                        </p:tgtEl>
                                        <p:attrNameLst>
                                          <p:attrName>style.visibility</p:attrName>
                                        </p:attrNameLst>
                                      </p:cBhvr>
                                      <p:to>
                                        <p:strVal val="visible"/>
                                      </p:to>
                                    </p:set>
                                    <p:anim calcmode="lin" valueType="num">
                                      <p:cBhvr additive="base">
                                        <p:cTn id="13" dur="500" fill="hold"/>
                                        <p:tgtEl>
                                          <p:spTgt spid="11266"/>
                                        </p:tgtEl>
                                        <p:attrNameLst>
                                          <p:attrName>ppt_x</p:attrName>
                                        </p:attrNameLst>
                                      </p:cBhvr>
                                      <p:tavLst>
                                        <p:tav tm="0">
                                          <p:val>
                                            <p:strVal val="#ppt_x"/>
                                          </p:val>
                                        </p:tav>
                                        <p:tav tm="100000">
                                          <p:val>
                                            <p:strVal val="#ppt_x"/>
                                          </p:val>
                                        </p:tav>
                                      </p:tavLst>
                                    </p:anim>
                                    <p:anim calcmode="lin" valueType="num">
                                      <p:cBhvr additive="base">
                                        <p:cTn id="14"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20735"/>
            <a:ext cx="970383" cy="523633"/>
          </a:xfrm>
        </p:spPr>
        <p:txBody>
          <a:bodyPr/>
          <a:lstStyle/>
          <a:p>
            <a:r>
              <a:rPr kumimoji="1" lang="en-US" altLang="zh-CN" dirty="0" smtClean="0"/>
              <a:t>05</a:t>
            </a:r>
            <a:endParaRPr kumimoji="1" lang="zh-CN" altLang="en-US" dirty="0"/>
          </a:p>
        </p:txBody>
      </p:sp>
      <p:sp>
        <p:nvSpPr>
          <p:cNvPr id="3" name="文本占位符 2"/>
          <p:cNvSpPr>
            <a:spLocks noGrp="1"/>
          </p:cNvSpPr>
          <p:nvPr>
            <p:ph type="body" sz="quarter" idx="13"/>
          </p:nvPr>
        </p:nvSpPr>
        <p:spPr>
          <a:xfrm>
            <a:off x="1110082" y="-93565"/>
            <a:ext cx="9024517" cy="652366"/>
          </a:xfrm>
        </p:spPr>
        <p:txBody>
          <a:bodyPr/>
          <a:lstStyle/>
          <a:p>
            <a:r>
              <a:rPr kumimoji="1" lang="en-US" altLang="zh-CN" dirty="0" smtClean="0"/>
              <a:t>Difference between Linear Regression and PCA</a:t>
            </a:r>
            <a:endParaRPr kumimoji="1" lang="zh-CN" altLang="en-US" dirty="0"/>
          </a:p>
        </p:txBody>
      </p:sp>
      <p:sp>
        <p:nvSpPr>
          <p:cNvPr id="13" name="矩形 12"/>
          <p:cNvSpPr/>
          <p:nvPr/>
        </p:nvSpPr>
        <p:spPr>
          <a:xfrm>
            <a:off x="1138554" y="435149"/>
            <a:ext cx="847534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2074" y="42545"/>
            <a:ext cx="554356" cy="554356"/>
          </a:xfrm>
          <a:prstGeom prst="rect">
            <a:avLst/>
          </a:prstGeom>
        </p:spPr>
      </p:pic>
      <p:sp>
        <p:nvSpPr>
          <p:cNvPr id="4" name="Rectangle 3"/>
          <p:cNvSpPr/>
          <p:nvPr/>
        </p:nvSpPr>
        <p:spPr>
          <a:xfrm>
            <a:off x="304800" y="596901"/>
            <a:ext cx="11570652" cy="5940088"/>
          </a:xfrm>
          <a:prstGeom prst="rect">
            <a:avLst/>
          </a:prstGeom>
        </p:spPr>
        <p:txBody>
          <a:bodyPr wrap="square">
            <a:spAutoFit/>
          </a:bodyPr>
          <a:lstStyle/>
          <a:p>
            <a:pPr marL="342900" indent="-342900" algn="just">
              <a:buFont typeface="Wingdings" pitchFamily="2" charset="2"/>
              <a:buChar char="§"/>
            </a:pPr>
            <a:r>
              <a:rPr lang="en-GB" sz="2000" dirty="0" smtClean="0"/>
              <a:t>Another way is if </a:t>
            </a:r>
            <a:r>
              <a:rPr lang="en-GB" sz="2000" dirty="0"/>
              <a:t>you have a data set that looks like this, </a:t>
            </a:r>
            <a:r>
              <a:rPr lang="en-GB" sz="2000" dirty="0" smtClean="0"/>
              <a:t>linear </a:t>
            </a:r>
            <a:r>
              <a:rPr lang="en-GB" sz="2000" dirty="0"/>
              <a:t>regression, all it can do is </a:t>
            </a:r>
            <a:r>
              <a:rPr lang="en-GB" sz="2000" dirty="0" smtClean="0"/>
              <a:t>fit </a:t>
            </a:r>
            <a:r>
              <a:rPr lang="en-GB" sz="2000" dirty="0"/>
              <a:t>a line that looks like that. </a:t>
            </a:r>
            <a:r>
              <a:rPr lang="en-GB" sz="2000" dirty="0" smtClean="0"/>
              <a:t>Whereas </a:t>
            </a:r>
            <a:r>
              <a:rPr lang="en-GB" sz="2000" dirty="0"/>
              <a:t>if your data set looks like this, </a:t>
            </a:r>
            <a:r>
              <a:rPr lang="en-GB" sz="2000" dirty="0" smtClean="0"/>
              <a:t>PCA </a:t>
            </a:r>
            <a:r>
              <a:rPr lang="en-GB" sz="2000" dirty="0"/>
              <a:t>will choose this to be the principal component. </a:t>
            </a:r>
            <a:r>
              <a:rPr lang="en-GB" sz="2000" dirty="0" smtClean="0"/>
              <a:t>So </a:t>
            </a:r>
            <a:r>
              <a:rPr lang="en-GB" sz="2000" dirty="0"/>
              <a:t>you should use </a:t>
            </a:r>
            <a:r>
              <a:rPr lang="en-GB" sz="2000" dirty="0" smtClean="0"/>
              <a:t>linear </a:t>
            </a:r>
            <a:r>
              <a:rPr lang="en-GB" sz="2000" dirty="0"/>
              <a:t>regression if you're trying </a:t>
            </a:r>
            <a:r>
              <a:rPr lang="en-GB" sz="2000" dirty="0" smtClean="0"/>
              <a:t>to </a:t>
            </a:r>
            <a:r>
              <a:rPr lang="en-GB" sz="2000" dirty="0"/>
              <a:t>predict the value of y, </a:t>
            </a:r>
            <a:r>
              <a:rPr lang="en-GB" sz="2000" dirty="0" smtClean="0"/>
              <a:t>and </a:t>
            </a:r>
            <a:r>
              <a:rPr lang="en-GB" sz="2000" dirty="0"/>
              <a:t>you should use PCA if you're trying to </a:t>
            </a:r>
            <a:r>
              <a:rPr lang="en-GB" sz="2000" dirty="0" smtClean="0"/>
              <a:t>reduce </a:t>
            </a:r>
            <a:r>
              <a:rPr lang="en-GB" sz="2000" dirty="0"/>
              <a:t>the number of features in your data set, </a:t>
            </a:r>
            <a:r>
              <a:rPr lang="en-GB" sz="2000" dirty="0" smtClean="0"/>
              <a:t>say </a:t>
            </a:r>
            <a:r>
              <a:rPr lang="en-GB" sz="2000" dirty="0"/>
              <a:t>to visualize </a:t>
            </a:r>
            <a:r>
              <a:rPr lang="en-GB" sz="2000" dirty="0" smtClean="0"/>
              <a:t>it.</a:t>
            </a:r>
            <a:endParaRPr lang="en-GB" sz="2000" dirty="0"/>
          </a:p>
          <a:p>
            <a:pPr marL="342900" indent="-342900" algn="just">
              <a:buFont typeface="Wingdings" pitchFamily="2" charset="2"/>
              <a:buChar char="§"/>
            </a:pPr>
            <a:endParaRPr lang="en-GB" sz="2000" dirty="0"/>
          </a:p>
          <a:p>
            <a:pPr marL="342900" indent="-342900" algn="just">
              <a:buFont typeface="Wingdings" pitchFamily="2" charset="2"/>
              <a:buChar char="§"/>
            </a:pPr>
            <a:endParaRPr lang="en-GB" sz="2000" dirty="0" smtClean="0"/>
          </a:p>
          <a:p>
            <a:pPr marL="342900" indent="-342900" algn="just">
              <a:buFont typeface="Wingdings" pitchFamily="2" charset="2"/>
              <a:buChar char="§"/>
            </a:pPr>
            <a:endParaRPr lang="en-GB" sz="2000" dirty="0"/>
          </a:p>
          <a:p>
            <a:pPr marL="342900" indent="-342900" algn="just">
              <a:buFont typeface="Wingdings" pitchFamily="2" charset="2"/>
              <a:buChar char="§"/>
            </a:pPr>
            <a:endParaRPr lang="en-GB" sz="2000" dirty="0" smtClean="0"/>
          </a:p>
          <a:p>
            <a:pPr marL="342900" indent="-342900" algn="just">
              <a:buFont typeface="Wingdings" pitchFamily="2" charset="2"/>
              <a:buChar char="§"/>
            </a:pPr>
            <a:endParaRPr lang="en-GB" sz="2000" dirty="0"/>
          </a:p>
          <a:p>
            <a:pPr marL="342900" indent="-342900" algn="just">
              <a:buFont typeface="Wingdings" pitchFamily="2" charset="2"/>
              <a:buChar char="§"/>
            </a:pPr>
            <a:endParaRPr lang="en-GB" sz="2000" dirty="0" smtClean="0"/>
          </a:p>
          <a:p>
            <a:pPr marL="342900" indent="-342900" algn="just">
              <a:buFont typeface="Wingdings" pitchFamily="2" charset="2"/>
              <a:buChar char="§"/>
            </a:pPr>
            <a:endParaRPr lang="en-GB" sz="2000" dirty="0"/>
          </a:p>
          <a:p>
            <a:pPr marL="342900" indent="-342900" algn="just">
              <a:buFont typeface="Wingdings" pitchFamily="2" charset="2"/>
              <a:buChar char="§"/>
            </a:pPr>
            <a:endParaRPr lang="en-GB" sz="2000" dirty="0" smtClean="0"/>
          </a:p>
          <a:p>
            <a:pPr marL="342900" indent="-342900" algn="just">
              <a:buFont typeface="Wingdings" pitchFamily="2" charset="2"/>
              <a:buChar char="§"/>
            </a:pPr>
            <a:endParaRPr lang="en-GB" sz="2000" dirty="0"/>
          </a:p>
          <a:p>
            <a:pPr marL="342900" indent="-342900" algn="just">
              <a:buFont typeface="Wingdings" pitchFamily="2" charset="2"/>
              <a:buChar char="§"/>
            </a:pPr>
            <a:endParaRPr lang="en-GB" sz="2000" dirty="0" smtClean="0"/>
          </a:p>
          <a:p>
            <a:pPr marL="342900" indent="-342900" algn="just">
              <a:buFont typeface="Wingdings" pitchFamily="2" charset="2"/>
              <a:buChar char="§"/>
            </a:pPr>
            <a:endParaRPr lang="en-GB" sz="2000" dirty="0"/>
          </a:p>
          <a:p>
            <a:pPr marL="342900" indent="-342900" algn="just">
              <a:buFont typeface="Wingdings" pitchFamily="2" charset="2"/>
              <a:buChar char="§"/>
            </a:pPr>
            <a:endParaRPr lang="en-GB" sz="2000" dirty="0" smtClean="0"/>
          </a:p>
          <a:p>
            <a:pPr marL="342900" indent="-342900" algn="just">
              <a:buFont typeface="Wingdings" pitchFamily="2" charset="2"/>
              <a:buChar char="§"/>
            </a:pPr>
            <a:endParaRPr lang="en-GB" sz="2000" dirty="0"/>
          </a:p>
          <a:p>
            <a:pPr marL="342900" indent="-342900" algn="just">
              <a:buFont typeface="Wingdings" pitchFamily="2" charset="2"/>
              <a:buChar char="§"/>
            </a:pPr>
            <a:endParaRPr lang="en-GB" sz="2000" dirty="0" smtClean="0"/>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994" y="2197100"/>
            <a:ext cx="9522651" cy="4148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732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267"/>
                                        </p:tgtEl>
                                        <p:attrNameLst>
                                          <p:attrName>style.visibility</p:attrName>
                                        </p:attrNameLst>
                                      </p:cBhvr>
                                      <p:to>
                                        <p:strVal val="visible"/>
                                      </p:to>
                                    </p:set>
                                    <p:anim calcmode="lin" valueType="num">
                                      <p:cBhvr additive="base">
                                        <p:cTn id="12" dur="500" fill="hold"/>
                                        <p:tgtEl>
                                          <p:spTgt spid="11267"/>
                                        </p:tgtEl>
                                        <p:attrNameLst>
                                          <p:attrName>ppt_x</p:attrName>
                                        </p:attrNameLst>
                                      </p:cBhvr>
                                      <p:tavLst>
                                        <p:tav tm="0">
                                          <p:val>
                                            <p:strVal val="#ppt_x"/>
                                          </p:val>
                                        </p:tav>
                                        <p:tav tm="100000">
                                          <p:val>
                                            <p:strVal val="#ppt_x"/>
                                          </p:val>
                                        </p:tav>
                                      </p:tavLst>
                                    </p:anim>
                                    <p:anim calcmode="lin" valueType="num">
                                      <p:cBhvr additive="base">
                                        <p:cTn id="13"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smtClean="0"/>
              <a:t>06</a:t>
            </a:r>
            <a:endParaRPr kumimoji="1" lang="zh-CN" altLang="en-US" dirty="0"/>
          </a:p>
        </p:txBody>
      </p:sp>
      <p:sp>
        <p:nvSpPr>
          <p:cNvPr id="3" name="文本占位符 2"/>
          <p:cNvSpPr>
            <a:spLocks noGrp="1"/>
          </p:cNvSpPr>
          <p:nvPr>
            <p:ph type="body" sz="quarter" idx="13"/>
          </p:nvPr>
        </p:nvSpPr>
        <p:spPr>
          <a:xfrm>
            <a:off x="4966970" y="365125"/>
            <a:ext cx="6696075" cy="6241415"/>
          </a:xfrm>
        </p:spPr>
        <p:txBody>
          <a:bodyPr anchor="ctr"/>
          <a:lstStyle/>
          <a:p>
            <a:pPr algn="ctr"/>
            <a:r>
              <a:rPr kumimoji="1" lang="en-US" altLang="zh-CN" sz="10500" dirty="0" smtClean="0"/>
              <a:t>PCA in scikit &amp; example</a:t>
            </a:r>
            <a:endParaRPr kumimoji="1" lang="zh-CN" altLang="en-US" sz="10500" dirty="0"/>
          </a:p>
        </p:txBody>
      </p:sp>
    </p:spTree>
    <p:extLst>
      <p:ext uri="{BB962C8B-B14F-4D97-AF65-F5344CB8AC3E}">
        <p14:creationId xmlns:p14="http://schemas.microsoft.com/office/powerpoint/2010/main" val="2914131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20735"/>
            <a:ext cx="970383" cy="523633"/>
          </a:xfrm>
        </p:spPr>
        <p:txBody>
          <a:bodyPr/>
          <a:lstStyle/>
          <a:p>
            <a:r>
              <a:rPr kumimoji="1" lang="en-US" altLang="zh-CN" dirty="0" smtClean="0"/>
              <a:t>05</a:t>
            </a:r>
            <a:endParaRPr kumimoji="1" lang="zh-CN" altLang="en-US" dirty="0"/>
          </a:p>
        </p:txBody>
      </p:sp>
      <p:sp>
        <p:nvSpPr>
          <p:cNvPr id="3" name="文本占位符 2"/>
          <p:cNvSpPr>
            <a:spLocks noGrp="1"/>
          </p:cNvSpPr>
          <p:nvPr>
            <p:ph type="body" sz="quarter" idx="13"/>
          </p:nvPr>
        </p:nvSpPr>
        <p:spPr>
          <a:xfrm>
            <a:off x="1110082" y="-93565"/>
            <a:ext cx="9024517" cy="652366"/>
          </a:xfrm>
        </p:spPr>
        <p:txBody>
          <a:bodyPr/>
          <a:lstStyle/>
          <a:p>
            <a:r>
              <a:rPr kumimoji="1" lang="en-US" altLang="zh-CN" dirty="0" smtClean="0"/>
              <a:t>PCA in </a:t>
            </a:r>
            <a:r>
              <a:rPr kumimoji="1" lang="en-US" altLang="zh-CN" dirty="0" err="1"/>
              <a:t>s</a:t>
            </a:r>
            <a:r>
              <a:rPr kumimoji="1" lang="en-US" altLang="zh-CN" dirty="0" err="1" smtClean="0"/>
              <a:t>cikit</a:t>
            </a:r>
            <a:r>
              <a:rPr kumimoji="1" lang="en-US" altLang="zh-CN" dirty="0" smtClean="0"/>
              <a:t>-learn</a:t>
            </a:r>
            <a:endParaRPr kumimoji="1" lang="zh-CN" altLang="en-US" dirty="0"/>
          </a:p>
        </p:txBody>
      </p:sp>
      <p:sp>
        <p:nvSpPr>
          <p:cNvPr id="13" name="矩形 12"/>
          <p:cNvSpPr/>
          <p:nvPr/>
        </p:nvSpPr>
        <p:spPr>
          <a:xfrm>
            <a:off x="1138554" y="435149"/>
            <a:ext cx="847534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2074" y="42545"/>
            <a:ext cx="554356" cy="554356"/>
          </a:xfrm>
          <a:prstGeom prst="rect">
            <a:avLst/>
          </a:prstGeom>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 y="645968"/>
            <a:ext cx="11815366" cy="566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923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20735"/>
            <a:ext cx="970383" cy="523633"/>
          </a:xfrm>
        </p:spPr>
        <p:txBody>
          <a:bodyPr/>
          <a:lstStyle/>
          <a:p>
            <a:r>
              <a:rPr kumimoji="1" lang="en-US" altLang="zh-CN" dirty="0" smtClean="0"/>
              <a:t>05</a:t>
            </a:r>
            <a:endParaRPr kumimoji="1" lang="zh-CN" altLang="en-US" dirty="0"/>
          </a:p>
        </p:txBody>
      </p:sp>
      <p:sp>
        <p:nvSpPr>
          <p:cNvPr id="3" name="文本占位符 2"/>
          <p:cNvSpPr>
            <a:spLocks noGrp="1"/>
          </p:cNvSpPr>
          <p:nvPr>
            <p:ph type="body" sz="quarter" idx="13"/>
          </p:nvPr>
        </p:nvSpPr>
        <p:spPr>
          <a:xfrm>
            <a:off x="1110082" y="-93565"/>
            <a:ext cx="9024517" cy="652366"/>
          </a:xfrm>
        </p:spPr>
        <p:txBody>
          <a:bodyPr/>
          <a:lstStyle/>
          <a:p>
            <a:r>
              <a:rPr kumimoji="1" lang="en-US" altLang="zh-CN" dirty="0" smtClean="0"/>
              <a:t>PCA in </a:t>
            </a:r>
            <a:r>
              <a:rPr kumimoji="1" lang="en-US" altLang="zh-CN" dirty="0" err="1"/>
              <a:t>s</a:t>
            </a:r>
            <a:r>
              <a:rPr kumimoji="1" lang="en-US" altLang="zh-CN" dirty="0" err="1" smtClean="0"/>
              <a:t>cikit</a:t>
            </a:r>
            <a:r>
              <a:rPr kumimoji="1" lang="en-US" altLang="zh-CN" dirty="0" smtClean="0"/>
              <a:t>-learn</a:t>
            </a:r>
            <a:endParaRPr kumimoji="1" lang="zh-CN" altLang="en-US" dirty="0"/>
          </a:p>
        </p:txBody>
      </p:sp>
      <p:sp>
        <p:nvSpPr>
          <p:cNvPr id="13" name="矩形 12"/>
          <p:cNvSpPr/>
          <p:nvPr/>
        </p:nvSpPr>
        <p:spPr>
          <a:xfrm>
            <a:off x="1138554" y="435149"/>
            <a:ext cx="847534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2074" y="42545"/>
            <a:ext cx="554356" cy="554356"/>
          </a:xfrm>
          <a:prstGeom prst="rect">
            <a:avLst/>
          </a:prstGeom>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4" y="609600"/>
            <a:ext cx="11245850" cy="5708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240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20735"/>
            <a:ext cx="970383" cy="523633"/>
          </a:xfrm>
        </p:spPr>
        <p:txBody>
          <a:bodyPr/>
          <a:lstStyle/>
          <a:p>
            <a:r>
              <a:rPr kumimoji="1" lang="en-US" altLang="zh-CN" dirty="0" smtClean="0"/>
              <a:t>05</a:t>
            </a:r>
            <a:endParaRPr kumimoji="1" lang="zh-CN" altLang="en-US" dirty="0"/>
          </a:p>
        </p:txBody>
      </p:sp>
      <p:sp>
        <p:nvSpPr>
          <p:cNvPr id="3" name="文本占位符 2"/>
          <p:cNvSpPr>
            <a:spLocks noGrp="1"/>
          </p:cNvSpPr>
          <p:nvPr>
            <p:ph type="body" sz="quarter" idx="13"/>
          </p:nvPr>
        </p:nvSpPr>
        <p:spPr>
          <a:xfrm>
            <a:off x="1110082" y="-93565"/>
            <a:ext cx="9024517" cy="652366"/>
          </a:xfrm>
        </p:spPr>
        <p:txBody>
          <a:bodyPr/>
          <a:lstStyle/>
          <a:p>
            <a:r>
              <a:rPr kumimoji="1" lang="en-US" altLang="zh-CN" dirty="0" smtClean="0"/>
              <a:t>PCA in </a:t>
            </a:r>
            <a:r>
              <a:rPr kumimoji="1" lang="en-US" altLang="zh-CN" dirty="0" err="1"/>
              <a:t>s</a:t>
            </a:r>
            <a:r>
              <a:rPr kumimoji="1" lang="en-US" altLang="zh-CN" dirty="0" err="1" smtClean="0"/>
              <a:t>cikit</a:t>
            </a:r>
            <a:r>
              <a:rPr kumimoji="1" lang="en-US" altLang="zh-CN" dirty="0" smtClean="0"/>
              <a:t>-learn</a:t>
            </a:r>
            <a:endParaRPr kumimoji="1" lang="zh-CN" altLang="en-US" dirty="0"/>
          </a:p>
        </p:txBody>
      </p:sp>
      <p:sp>
        <p:nvSpPr>
          <p:cNvPr id="13" name="矩形 12"/>
          <p:cNvSpPr/>
          <p:nvPr/>
        </p:nvSpPr>
        <p:spPr>
          <a:xfrm>
            <a:off x="1138554" y="435149"/>
            <a:ext cx="847534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2074" y="42545"/>
            <a:ext cx="554356" cy="554356"/>
          </a:xfrm>
          <a:prstGeom prst="rect">
            <a:avLst/>
          </a:prstGeom>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96901"/>
            <a:ext cx="10693400" cy="5703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511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20735"/>
            <a:ext cx="970383" cy="523633"/>
          </a:xfrm>
        </p:spPr>
        <p:txBody>
          <a:bodyPr/>
          <a:lstStyle/>
          <a:p>
            <a:r>
              <a:rPr kumimoji="1" lang="en-US" altLang="zh-CN" dirty="0" smtClean="0"/>
              <a:t>05</a:t>
            </a:r>
            <a:endParaRPr kumimoji="1" lang="zh-CN" altLang="en-US" dirty="0"/>
          </a:p>
        </p:txBody>
      </p:sp>
      <p:sp>
        <p:nvSpPr>
          <p:cNvPr id="3" name="文本占位符 2"/>
          <p:cNvSpPr>
            <a:spLocks noGrp="1"/>
          </p:cNvSpPr>
          <p:nvPr>
            <p:ph type="body" sz="quarter" idx="13"/>
          </p:nvPr>
        </p:nvSpPr>
        <p:spPr>
          <a:xfrm>
            <a:off x="1110082" y="-30065"/>
            <a:ext cx="9024517" cy="652366"/>
          </a:xfrm>
        </p:spPr>
        <p:txBody>
          <a:bodyPr/>
          <a:lstStyle/>
          <a:p>
            <a:r>
              <a:rPr kumimoji="1" lang="en-US" altLang="zh-CN" dirty="0" smtClean="0"/>
              <a:t>Application of PCA</a:t>
            </a:r>
            <a:endParaRPr kumimoji="1" lang="zh-CN" altLang="en-US" dirty="0"/>
          </a:p>
        </p:txBody>
      </p:sp>
      <p:sp>
        <p:nvSpPr>
          <p:cNvPr id="13" name="矩形 12"/>
          <p:cNvSpPr/>
          <p:nvPr/>
        </p:nvSpPr>
        <p:spPr>
          <a:xfrm>
            <a:off x="1138554" y="597709"/>
            <a:ext cx="847534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2074" y="42545"/>
            <a:ext cx="554356" cy="554356"/>
          </a:xfrm>
          <a:prstGeom prst="rect">
            <a:avLst/>
          </a:prstGeom>
        </p:spPr>
      </p:pic>
      <p:pic>
        <p:nvPicPr>
          <p:cNvPr id="1536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658" t="32450" r="3240"/>
          <a:stretch/>
        </p:blipFill>
        <p:spPr bwMode="auto">
          <a:xfrm>
            <a:off x="444499" y="1016000"/>
            <a:ext cx="11034613" cy="410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654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46135"/>
            <a:ext cx="970383" cy="652366"/>
          </a:xfrm>
        </p:spPr>
        <p:txBody>
          <a:bodyPr/>
          <a:lstStyle/>
          <a:p>
            <a:r>
              <a:rPr kumimoji="1" lang="en-US" altLang="zh-CN" dirty="0" smtClean="0"/>
              <a:t>06</a:t>
            </a:r>
            <a:endParaRPr kumimoji="1" lang="zh-CN" altLang="en-US" dirty="0"/>
          </a:p>
        </p:txBody>
      </p:sp>
      <p:sp>
        <p:nvSpPr>
          <p:cNvPr id="3" name="文本占位符 2"/>
          <p:cNvSpPr>
            <a:spLocks noGrp="1"/>
          </p:cNvSpPr>
          <p:nvPr>
            <p:ph type="body" sz="quarter" idx="13"/>
          </p:nvPr>
        </p:nvSpPr>
        <p:spPr>
          <a:xfrm>
            <a:off x="1110082" y="109635"/>
            <a:ext cx="8630817" cy="652366"/>
          </a:xfrm>
        </p:spPr>
        <p:txBody>
          <a:bodyPr/>
          <a:lstStyle/>
          <a:p>
            <a:r>
              <a:rPr kumimoji="1" lang="en-US" altLang="zh-CN" dirty="0" smtClean="0"/>
              <a:t>Summary of Principal </a:t>
            </a:r>
            <a:r>
              <a:rPr kumimoji="1" lang="en-US" altLang="zh-CN" dirty="0"/>
              <a:t>Component Analysis (PCA)</a:t>
            </a:r>
            <a:endParaRPr kumimoji="1" lang="zh-CN" altLang="en-US" dirty="0"/>
          </a:p>
        </p:txBody>
      </p:sp>
      <p:sp>
        <p:nvSpPr>
          <p:cNvPr id="13" name="矩形 12"/>
          <p:cNvSpPr/>
          <p:nvPr/>
        </p:nvSpPr>
        <p:spPr>
          <a:xfrm>
            <a:off x="1138555" y="638349"/>
            <a:ext cx="2031325" cy="889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370840" y="857885"/>
            <a:ext cx="11449685" cy="5523865"/>
          </a:xfrm>
          <a:prstGeom prst="rect">
            <a:avLst/>
          </a:prstGeom>
          <a:noFill/>
        </p:spPr>
        <p:txBody>
          <a:bodyPr wrap="square" rtlCol="0">
            <a:spAutoFit/>
          </a:bodyPr>
          <a:lstStyle/>
          <a:p>
            <a:pPr indent="0" algn="just">
              <a:lnSpc>
                <a:spcPct val="100000"/>
              </a:lnSpc>
              <a:spcBef>
                <a:spcPts val="600"/>
              </a:spcBef>
              <a:buFont typeface="Wingdings" panose="05000000000000000000" charset="0"/>
              <a:buNone/>
            </a:pPr>
            <a:r>
              <a:rPr lang="en-US" sz="2200" b="1" kern="0" dirty="0">
                <a:latin typeface="Times New Roman" panose="02020603050405020304" charset="0"/>
                <a:ea typeface="Microsoft YaHei" panose="020B0503020204020204" pitchFamily="34" charset="-122"/>
                <a:cs typeface="Times New Roman" panose="02020603050405020304" charset="0"/>
                <a:sym typeface="+mn-lt"/>
              </a:rPr>
              <a:t>Definition </a:t>
            </a:r>
          </a:p>
          <a:p>
            <a:pPr indent="0" algn="just">
              <a:lnSpc>
                <a:spcPct val="100000"/>
              </a:lnSpc>
              <a:spcBef>
                <a:spcPts val="600"/>
              </a:spcBef>
              <a:buFont typeface="Wingdings" panose="05000000000000000000" charset="0"/>
              <a:buNone/>
            </a:pPr>
            <a:r>
              <a:rPr lang="en-US" sz="2200" kern="0" dirty="0">
                <a:latin typeface="Times New Roman" panose="02020603050405020304" charset="0"/>
                <a:ea typeface="Microsoft YaHei" panose="020B0503020204020204" pitchFamily="34" charset="-122"/>
                <a:cs typeface="Times New Roman" panose="02020603050405020304" charset="0"/>
                <a:sym typeface="+mn-lt"/>
              </a:rPr>
              <a:t>PCA is an unsupervised dimensionality reduction technique used to transform high-dimensional data into a lower-dimensional space while preserving as much variance as possible.</a:t>
            </a:r>
          </a:p>
          <a:p>
            <a:pPr indent="0" algn="just">
              <a:lnSpc>
                <a:spcPct val="100000"/>
              </a:lnSpc>
              <a:spcBef>
                <a:spcPts val="600"/>
              </a:spcBef>
              <a:buFont typeface="Wingdings" panose="05000000000000000000" charset="0"/>
              <a:buNone/>
            </a:pPr>
            <a:r>
              <a:rPr lang="en-US" sz="2200" b="1" kern="0" dirty="0">
                <a:latin typeface="Times New Roman" panose="02020603050405020304" charset="0"/>
                <a:ea typeface="Microsoft YaHei" panose="020B0503020204020204" pitchFamily="34" charset="-122"/>
                <a:cs typeface="Times New Roman" panose="02020603050405020304" charset="0"/>
                <a:sym typeface="+mn-lt"/>
              </a:rPr>
              <a:t>Objective</a:t>
            </a:r>
          </a:p>
          <a:p>
            <a:pPr indent="0" algn="just">
              <a:lnSpc>
                <a:spcPct val="100000"/>
              </a:lnSpc>
              <a:spcBef>
                <a:spcPts val="600"/>
              </a:spcBef>
              <a:buFont typeface="Wingdings" panose="05000000000000000000" charset="0"/>
              <a:buNone/>
            </a:pPr>
            <a:r>
              <a:rPr lang="en-US" sz="2200" kern="0" dirty="0">
                <a:latin typeface="Times New Roman" panose="02020603050405020304" charset="0"/>
                <a:ea typeface="Microsoft YaHei" panose="020B0503020204020204" pitchFamily="34" charset="-122"/>
                <a:cs typeface="Times New Roman" panose="02020603050405020304" charset="0"/>
                <a:sym typeface="+mn-lt"/>
              </a:rPr>
              <a:t>PCA identifies the principal components, which are orthogonal directions representing the maximum variance in the data.</a:t>
            </a:r>
          </a:p>
          <a:p>
            <a:pPr indent="0" algn="just">
              <a:lnSpc>
                <a:spcPct val="100000"/>
              </a:lnSpc>
              <a:spcBef>
                <a:spcPts val="600"/>
              </a:spcBef>
              <a:buFont typeface="Wingdings" panose="05000000000000000000" charset="0"/>
              <a:buNone/>
            </a:pPr>
            <a:r>
              <a:rPr lang="en-US" sz="2200" b="1" kern="0" dirty="0">
                <a:latin typeface="Times New Roman" panose="02020603050405020304" charset="0"/>
                <a:ea typeface="Microsoft YaHei" panose="020B0503020204020204" pitchFamily="34" charset="-122"/>
                <a:cs typeface="Times New Roman" panose="02020603050405020304" charset="0"/>
                <a:sym typeface="+mn-lt"/>
              </a:rPr>
              <a:t>How PCA Works</a:t>
            </a:r>
          </a:p>
          <a:p>
            <a:pPr indent="0" algn="just">
              <a:lnSpc>
                <a:spcPct val="100000"/>
              </a:lnSpc>
              <a:spcBef>
                <a:spcPts val="600"/>
              </a:spcBef>
              <a:buFont typeface="Wingdings" panose="05000000000000000000" charset="0"/>
              <a:buNone/>
            </a:pPr>
            <a:r>
              <a:rPr lang="en-US" sz="2200" kern="0" dirty="0">
                <a:latin typeface="Times New Roman" panose="02020603050405020304" charset="0"/>
                <a:ea typeface="Microsoft YaHei" panose="020B0503020204020204" pitchFamily="34" charset="-122"/>
                <a:cs typeface="Times New Roman" panose="02020603050405020304" charset="0"/>
                <a:sym typeface="+mn-lt"/>
              </a:rPr>
              <a:t>Step 1: Standardize the data to have zero mean and unit variance.</a:t>
            </a:r>
          </a:p>
          <a:p>
            <a:pPr indent="0" algn="just">
              <a:lnSpc>
                <a:spcPct val="100000"/>
              </a:lnSpc>
              <a:spcBef>
                <a:spcPts val="600"/>
              </a:spcBef>
              <a:buFont typeface="Wingdings" panose="05000000000000000000" charset="0"/>
              <a:buNone/>
            </a:pPr>
            <a:r>
              <a:rPr lang="en-US" sz="2200" kern="0" dirty="0">
                <a:latin typeface="Times New Roman" panose="02020603050405020304" charset="0"/>
                <a:ea typeface="Microsoft YaHei" panose="020B0503020204020204" pitchFamily="34" charset="-122"/>
                <a:cs typeface="Times New Roman" panose="02020603050405020304" charset="0"/>
                <a:sym typeface="+mn-lt"/>
              </a:rPr>
              <a:t>Step 2: Calculate the covariance matrix to find the relationships between features.</a:t>
            </a:r>
          </a:p>
          <a:p>
            <a:pPr indent="0" algn="just">
              <a:lnSpc>
                <a:spcPct val="100000"/>
              </a:lnSpc>
              <a:spcBef>
                <a:spcPts val="600"/>
              </a:spcBef>
              <a:buFont typeface="Wingdings" panose="05000000000000000000" charset="0"/>
              <a:buNone/>
            </a:pPr>
            <a:r>
              <a:rPr lang="en-US" sz="2200" kern="0" dirty="0">
                <a:latin typeface="Times New Roman" panose="02020603050405020304" charset="0"/>
                <a:ea typeface="Microsoft YaHei" panose="020B0503020204020204" pitchFamily="34" charset="-122"/>
                <a:cs typeface="Times New Roman" panose="02020603050405020304" charset="0"/>
                <a:sym typeface="+mn-lt"/>
              </a:rPr>
              <a:t>Step 3: Compute the eigenvectors and eigenvalues of the covariance matrix.</a:t>
            </a:r>
          </a:p>
          <a:p>
            <a:pPr indent="0" algn="just">
              <a:lnSpc>
                <a:spcPct val="100000"/>
              </a:lnSpc>
              <a:spcBef>
                <a:spcPts val="600"/>
              </a:spcBef>
              <a:buFont typeface="Wingdings" panose="05000000000000000000" charset="0"/>
              <a:buNone/>
            </a:pPr>
            <a:r>
              <a:rPr lang="en-US" sz="2200" kern="0" dirty="0">
                <a:latin typeface="Times New Roman" panose="02020603050405020304" charset="0"/>
                <a:ea typeface="Microsoft YaHei" panose="020B0503020204020204" pitchFamily="34" charset="-122"/>
                <a:cs typeface="Times New Roman" panose="02020603050405020304" charset="0"/>
                <a:sym typeface="+mn-lt"/>
              </a:rPr>
              <a:t>Step 4: Sort the eigenvalues in descending order and choose the top k eigenvectors (principal components).</a:t>
            </a:r>
          </a:p>
          <a:p>
            <a:pPr indent="0" algn="just">
              <a:lnSpc>
                <a:spcPct val="100000"/>
              </a:lnSpc>
              <a:spcBef>
                <a:spcPts val="600"/>
              </a:spcBef>
              <a:buFont typeface="Wingdings" panose="05000000000000000000" charset="0"/>
              <a:buNone/>
            </a:pPr>
            <a:r>
              <a:rPr lang="en-US" sz="2200" kern="0" dirty="0">
                <a:latin typeface="Times New Roman" panose="02020603050405020304" charset="0"/>
                <a:ea typeface="Microsoft YaHei" panose="020B0503020204020204" pitchFamily="34" charset="-122"/>
                <a:cs typeface="Times New Roman" panose="02020603050405020304" charset="0"/>
                <a:sym typeface="+mn-lt"/>
              </a:rPr>
              <a:t>Step 5: Project the data onto the selected principal components to obtain the lower-dimensional representation.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953750" y="17145"/>
            <a:ext cx="1135380" cy="1135380"/>
          </a:xfrm>
          <a:prstGeom prst="rect">
            <a:avLst/>
          </a:prstGeom>
        </p:spPr>
      </p:pic>
      <p:sp>
        <p:nvSpPr>
          <p:cNvPr id="7" name="Text Box 6"/>
          <p:cNvSpPr txBox="1"/>
          <p:nvPr/>
        </p:nvSpPr>
        <p:spPr>
          <a:xfrm>
            <a:off x="224155" y="6501765"/>
            <a:ext cx="10664190" cy="410845"/>
          </a:xfrm>
          <a:prstGeom prst="rect">
            <a:avLst/>
          </a:prstGeom>
          <a:noFill/>
        </p:spPr>
        <p:txBody>
          <a:bodyPr wrap="square" rtlCol="0" anchor="t">
            <a:spAutoFit/>
          </a:bodyPr>
          <a:lstStyle/>
          <a:p>
            <a:pPr>
              <a:lnSpc>
                <a:spcPct val="130000"/>
              </a:lnSpc>
              <a:spcBef>
                <a:spcPts val="600"/>
              </a:spcBef>
            </a:pPr>
            <a:r>
              <a:rPr lang="en-US" sz="1600" b="1" kern="0" dirty="0">
                <a:latin typeface="Microsoft YaHei" panose="020B0503020204020204" pitchFamily="34" charset="-122"/>
                <a:ea typeface="Microsoft YaHei" panose="020B0503020204020204" pitchFamily="34" charset="-122"/>
                <a:cs typeface="+mn-ea"/>
                <a:sym typeface="+mn-lt"/>
              </a:rPr>
              <a:t>Reference Book: Hands on Machine Learning with Scikit Learn and TensorFlow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53815"/>
            <a:ext cx="970383" cy="652366"/>
          </a:xfrm>
        </p:spPr>
        <p:txBody>
          <a:bodyPr/>
          <a:lstStyle/>
          <a:p>
            <a:r>
              <a:rPr kumimoji="1" lang="en-US" altLang="zh-CN" dirty="0" smtClean="0"/>
              <a:t>07</a:t>
            </a:r>
            <a:endParaRPr kumimoji="1" lang="zh-CN" altLang="en-US" dirty="0"/>
          </a:p>
        </p:txBody>
      </p:sp>
      <p:sp>
        <p:nvSpPr>
          <p:cNvPr id="3" name="文本占位符 2"/>
          <p:cNvSpPr>
            <a:spLocks noGrp="1"/>
          </p:cNvSpPr>
          <p:nvPr>
            <p:ph type="body" sz="quarter" idx="13"/>
          </p:nvPr>
        </p:nvSpPr>
        <p:spPr>
          <a:xfrm>
            <a:off x="1109980" y="109855"/>
            <a:ext cx="9228455" cy="652145"/>
          </a:xfrm>
        </p:spPr>
        <p:txBody>
          <a:bodyPr/>
          <a:lstStyle/>
          <a:p>
            <a:r>
              <a:rPr kumimoji="1" lang="en-US" altLang="zh-CN" dirty="0"/>
              <a:t>PCA - Explained Variance and Choosing k</a:t>
            </a:r>
            <a:endParaRPr kumimoji="1" lang="zh-CN" altLang="en-US" dirty="0"/>
          </a:p>
        </p:txBody>
      </p:sp>
      <p:sp>
        <p:nvSpPr>
          <p:cNvPr id="13" name="矩形 12"/>
          <p:cNvSpPr/>
          <p:nvPr/>
        </p:nvSpPr>
        <p:spPr>
          <a:xfrm>
            <a:off x="1138555" y="638349"/>
            <a:ext cx="2031325" cy="889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1971957" y="726903"/>
            <a:ext cx="2031325"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370840" y="929005"/>
            <a:ext cx="11449685" cy="4715510"/>
          </a:xfrm>
          <a:prstGeom prst="rect">
            <a:avLst/>
          </a:prstGeom>
          <a:noFill/>
        </p:spPr>
        <p:txBody>
          <a:bodyPr wrap="square" rtlCol="0">
            <a:spAutoFit/>
          </a:bodyPr>
          <a:lstStyle/>
          <a:p>
            <a:pPr marL="342900" indent="-342900" algn="just">
              <a:lnSpc>
                <a:spcPct val="130000"/>
              </a:lnSpc>
              <a:spcBef>
                <a:spcPts val="600"/>
              </a:spcBef>
              <a:buFont typeface="Arial" panose="020B0604020202020204" pitchFamily="34" charset="0"/>
              <a:buChar char="•"/>
            </a:pPr>
            <a:r>
              <a:rPr lang="en-US" sz="2400" b="1" kern="0" dirty="0">
                <a:latin typeface="Times New Roman" panose="02020603050405020304" charset="0"/>
                <a:ea typeface="Microsoft YaHei" panose="020B0503020204020204" pitchFamily="34" charset="-122"/>
                <a:cs typeface="Times New Roman" panose="02020603050405020304" charset="0"/>
                <a:sym typeface="+mn-lt"/>
              </a:rPr>
              <a:t>Explained Variance:</a:t>
            </a:r>
            <a:r>
              <a:rPr lang="en-US" sz="2400" kern="0" dirty="0">
                <a:latin typeface="Times New Roman" panose="02020603050405020304" charset="0"/>
                <a:ea typeface="Microsoft YaHei" panose="020B0503020204020204" pitchFamily="34" charset="-122"/>
                <a:cs typeface="Times New Roman" panose="02020603050405020304" charset="0"/>
                <a:sym typeface="+mn-lt"/>
              </a:rPr>
              <a:t> The percentage of variance explained by each principal component.</a:t>
            </a:r>
            <a:endParaRPr lang="en-US" sz="2400" b="1" kern="0" dirty="0">
              <a:latin typeface="Times New Roman" panose="02020603050405020304" charset="0"/>
              <a:ea typeface="Microsoft YaHei" panose="020B0503020204020204" pitchFamily="34" charset="-122"/>
              <a:cs typeface="Times New Roman" panose="02020603050405020304" charset="0"/>
              <a:sym typeface="+mn-lt"/>
            </a:endParaRPr>
          </a:p>
          <a:p>
            <a:pPr marL="342900" indent="-342900" algn="just">
              <a:lnSpc>
                <a:spcPct val="130000"/>
              </a:lnSpc>
              <a:spcBef>
                <a:spcPts val="600"/>
              </a:spcBef>
              <a:buFont typeface="Arial" panose="020B0604020202020204" pitchFamily="34" charset="0"/>
              <a:buChar char="•"/>
            </a:pPr>
            <a:r>
              <a:rPr lang="en-US" sz="2400" b="1" kern="0" dirty="0">
                <a:latin typeface="Times New Roman" panose="02020603050405020304" charset="0"/>
                <a:ea typeface="Microsoft YaHei" panose="020B0503020204020204" pitchFamily="34" charset="-122"/>
                <a:cs typeface="Times New Roman" panose="02020603050405020304" charset="0"/>
                <a:sym typeface="+mn-lt"/>
              </a:rPr>
              <a:t>Choosing k:</a:t>
            </a:r>
            <a:r>
              <a:rPr lang="en-US" sz="2400" kern="0" dirty="0">
                <a:latin typeface="Times New Roman" panose="02020603050405020304" charset="0"/>
                <a:ea typeface="Microsoft YaHei" panose="020B0503020204020204" pitchFamily="34" charset="-122"/>
                <a:cs typeface="Times New Roman" panose="02020603050405020304" charset="0"/>
                <a:sym typeface="+mn-lt"/>
              </a:rPr>
              <a:t> Selecting the minimum k that retains enough variance (e.g., 95%) in the data.</a:t>
            </a:r>
            <a:endParaRPr lang="en-US" sz="2400" b="1" kern="0" dirty="0">
              <a:latin typeface="Times New Roman" panose="02020603050405020304" charset="0"/>
              <a:ea typeface="Microsoft YaHei" panose="020B0503020204020204" pitchFamily="34" charset="-122"/>
              <a:cs typeface="Times New Roman" panose="02020603050405020304" charset="0"/>
              <a:sym typeface="+mn-lt"/>
            </a:endParaRPr>
          </a:p>
          <a:p>
            <a:pPr indent="0" algn="just">
              <a:lnSpc>
                <a:spcPct val="130000"/>
              </a:lnSpc>
              <a:spcBef>
                <a:spcPts val="600"/>
              </a:spcBef>
              <a:buFont typeface="Wingdings" panose="05000000000000000000" charset="0"/>
              <a:buNone/>
            </a:pPr>
            <a:r>
              <a:rPr lang="en-US" sz="2400" b="1" kern="0" dirty="0">
                <a:latin typeface="Times New Roman" panose="02020603050405020304" charset="0"/>
                <a:ea typeface="Microsoft YaHei" panose="020B0503020204020204" pitchFamily="34" charset="-122"/>
                <a:cs typeface="Times New Roman" panose="02020603050405020304" charset="0"/>
                <a:sym typeface="+mn-lt"/>
              </a:rPr>
              <a:t>Advantages and Disadvantages of PCA</a:t>
            </a:r>
          </a:p>
          <a:p>
            <a:pPr marL="342900" indent="-342900" algn="just">
              <a:lnSpc>
                <a:spcPct val="130000"/>
              </a:lnSpc>
              <a:spcBef>
                <a:spcPts val="600"/>
              </a:spcBef>
              <a:buFont typeface="Arial" panose="020B0604020202020204" pitchFamily="34" charset="0"/>
              <a:buChar char="•"/>
            </a:pPr>
            <a:r>
              <a:rPr lang="en-US" sz="2400" b="1" kern="0" dirty="0">
                <a:latin typeface="Times New Roman" panose="02020603050405020304" charset="0"/>
                <a:ea typeface="Microsoft YaHei" panose="020B0503020204020204" pitchFamily="34" charset="-122"/>
                <a:cs typeface="Times New Roman" panose="02020603050405020304" charset="0"/>
                <a:sym typeface="+mn-lt"/>
              </a:rPr>
              <a:t>Advantages: </a:t>
            </a:r>
            <a:r>
              <a:rPr lang="en-US" sz="2400" kern="0" dirty="0">
                <a:latin typeface="Times New Roman" panose="02020603050405020304" charset="0"/>
                <a:ea typeface="Microsoft YaHei" panose="020B0503020204020204" pitchFamily="34" charset="-122"/>
                <a:cs typeface="Times New Roman" panose="02020603050405020304" charset="0"/>
                <a:sym typeface="+mn-lt"/>
              </a:rPr>
              <a:t>Reduces data dimensionality, removes multicollinearity, and simplifies subsequent analyses.</a:t>
            </a:r>
            <a:endParaRPr lang="en-US" sz="2400" b="1" kern="0" dirty="0">
              <a:latin typeface="Times New Roman" panose="02020603050405020304" charset="0"/>
              <a:ea typeface="Microsoft YaHei" panose="020B0503020204020204" pitchFamily="34" charset="-122"/>
              <a:cs typeface="Times New Roman" panose="02020603050405020304" charset="0"/>
              <a:sym typeface="+mn-lt"/>
            </a:endParaRPr>
          </a:p>
          <a:p>
            <a:pPr marL="342900" indent="-342900" algn="just">
              <a:lnSpc>
                <a:spcPct val="130000"/>
              </a:lnSpc>
              <a:spcBef>
                <a:spcPts val="600"/>
              </a:spcBef>
              <a:buFont typeface="Arial" panose="020B0604020202020204" pitchFamily="34" charset="0"/>
              <a:buChar char="•"/>
            </a:pPr>
            <a:r>
              <a:rPr lang="en-US" sz="2400" b="1" kern="0" dirty="0">
                <a:latin typeface="Times New Roman" panose="02020603050405020304" charset="0"/>
                <a:ea typeface="Microsoft YaHei" panose="020B0503020204020204" pitchFamily="34" charset="-122"/>
                <a:cs typeface="Times New Roman" panose="02020603050405020304" charset="0"/>
                <a:sym typeface="+mn-lt"/>
              </a:rPr>
              <a:t>Disadvantages: </a:t>
            </a:r>
            <a:r>
              <a:rPr lang="en-US" sz="2400" kern="0" dirty="0">
                <a:latin typeface="Times New Roman" panose="02020603050405020304" charset="0"/>
                <a:ea typeface="Microsoft YaHei" panose="020B0503020204020204" pitchFamily="34" charset="-122"/>
                <a:cs typeface="Times New Roman" panose="02020603050405020304" charset="0"/>
                <a:sym typeface="+mn-lt"/>
              </a:rPr>
              <a:t>Interpretability of principal components may be challenging, and PCA may not be suitable for some non-linear datasets.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291776" y="17145"/>
            <a:ext cx="797353" cy="797353"/>
          </a:xfrm>
          <a:prstGeom prst="rect">
            <a:avLst/>
          </a:prstGeom>
        </p:spPr>
      </p:pic>
      <p:sp>
        <p:nvSpPr>
          <p:cNvPr id="7" name="Text Box 6"/>
          <p:cNvSpPr txBox="1"/>
          <p:nvPr/>
        </p:nvSpPr>
        <p:spPr>
          <a:xfrm>
            <a:off x="224155" y="6501765"/>
            <a:ext cx="10664190" cy="410845"/>
          </a:xfrm>
          <a:prstGeom prst="rect">
            <a:avLst/>
          </a:prstGeom>
          <a:noFill/>
        </p:spPr>
        <p:txBody>
          <a:bodyPr wrap="square" rtlCol="0" anchor="t">
            <a:spAutoFit/>
          </a:bodyPr>
          <a:lstStyle/>
          <a:p>
            <a:pPr>
              <a:lnSpc>
                <a:spcPct val="130000"/>
              </a:lnSpc>
              <a:spcBef>
                <a:spcPts val="600"/>
              </a:spcBef>
            </a:pPr>
            <a:r>
              <a:rPr lang="en-US" sz="1600" b="1" kern="0" dirty="0">
                <a:latin typeface="Microsoft YaHei" panose="020B0503020204020204" pitchFamily="34" charset="-122"/>
                <a:ea typeface="Microsoft YaHei" panose="020B0503020204020204" pitchFamily="34" charset="-122"/>
                <a:cs typeface="+mn-ea"/>
                <a:sym typeface="+mn-lt"/>
              </a:rPr>
              <a:t>Reference Book: Hands on Machine Learning with Scikit Learn and TensorFlow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3"/>
          </p:nvPr>
        </p:nvSpPr>
        <p:spPr/>
        <p:txBody>
          <a:bodyPr/>
          <a:lstStyle/>
          <a:p>
            <a:r>
              <a:rPr kumimoji="1" lang="en-US" altLang="zh-CN" dirty="0" smtClean="0"/>
              <a:t>Rules</a:t>
            </a:r>
            <a:endParaRPr kumimoji="1" lang="en-US" altLang="zh-CN" dirty="0"/>
          </a:p>
        </p:txBody>
      </p:sp>
      <p:sp>
        <p:nvSpPr>
          <p:cNvPr id="4" name="矩形 3"/>
          <p:cNvSpPr/>
          <p:nvPr/>
        </p:nvSpPr>
        <p:spPr>
          <a:xfrm>
            <a:off x="1524000" y="1003128"/>
            <a:ext cx="2031325" cy="889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970280" y="939974"/>
            <a:ext cx="2031325" cy="889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1328067" y="1092028"/>
            <a:ext cx="2031325"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493395" y="1518920"/>
            <a:ext cx="11205210" cy="4475071"/>
          </a:xfrm>
          <a:prstGeom prst="rect">
            <a:avLst/>
          </a:prstGeom>
          <a:noFill/>
        </p:spPr>
        <p:txBody>
          <a:bodyPr wrap="square" rtlCol="0">
            <a:spAutoFit/>
          </a:bodyPr>
          <a:lstStyle/>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Be on time</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Bring your stuff (Pen, papers, folder, brain)</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No pressing of phone, or gaming in the class. </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Habit of Effective learners.</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Prepare for your coursework and exam on time.</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Always revise your PPTs before and after class.</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Have Fun</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264" t="2608" r="5742" b="9514"/>
          <a:stretch>
            <a:fillRect/>
          </a:stretch>
        </p:blipFill>
        <p:spPr>
          <a:xfrm>
            <a:off x="8897007" y="0"/>
            <a:ext cx="3294993" cy="2330080"/>
          </a:xfrm>
          <a:prstGeom prst="rect">
            <a:avLst/>
          </a:prstGeom>
          <a:scene3d>
            <a:camera prst="orthographicFront">
              <a:rot lat="0" lon="0" rev="0"/>
            </a:camera>
            <a:lightRig rig="threePt" dir="t"/>
          </a:scene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smtClean="0"/>
              <a:t>07</a:t>
            </a:r>
            <a:endParaRPr kumimoji="1" lang="zh-CN" altLang="en-US" dirty="0"/>
          </a:p>
        </p:txBody>
      </p:sp>
      <p:sp>
        <p:nvSpPr>
          <p:cNvPr id="3" name="文本占位符 2"/>
          <p:cNvSpPr>
            <a:spLocks noGrp="1"/>
          </p:cNvSpPr>
          <p:nvPr>
            <p:ph type="body" sz="quarter" idx="13"/>
          </p:nvPr>
        </p:nvSpPr>
        <p:spPr>
          <a:xfrm>
            <a:off x="4966970" y="365125"/>
            <a:ext cx="7098030" cy="6241415"/>
          </a:xfrm>
        </p:spPr>
        <p:txBody>
          <a:bodyPr anchor="ctr"/>
          <a:lstStyle/>
          <a:p>
            <a:pPr algn="ctr"/>
            <a:r>
              <a:rPr kumimoji="1" lang="en-US" altLang="zh-CN" sz="10500" dirty="0" smtClean="0"/>
              <a:t>Seminar session </a:t>
            </a:r>
          </a:p>
          <a:p>
            <a:pPr algn="ctr"/>
            <a:r>
              <a:rPr kumimoji="1" lang="en-US" altLang="zh-CN" sz="10500" dirty="0" smtClean="0"/>
              <a:t>1 &amp; 2</a:t>
            </a:r>
            <a:endParaRPr kumimoji="1" lang="zh-CN" altLang="en-US" sz="10500" dirty="0"/>
          </a:p>
        </p:txBody>
      </p:sp>
    </p:spTree>
    <p:extLst>
      <p:ext uri="{BB962C8B-B14F-4D97-AF65-F5344CB8AC3E}">
        <p14:creationId xmlns:p14="http://schemas.microsoft.com/office/powerpoint/2010/main" val="347886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32845"/>
            <a:ext cx="970383" cy="652366"/>
          </a:xfrm>
        </p:spPr>
        <p:txBody>
          <a:bodyPr/>
          <a:lstStyle/>
          <a:p>
            <a:r>
              <a:rPr kumimoji="1" lang="en-US" altLang="zh-CN" dirty="0" smtClean="0"/>
              <a:t>07</a:t>
            </a:r>
            <a:endParaRPr kumimoji="1" lang="zh-CN" altLang="en-US" dirty="0"/>
          </a:p>
        </p:txBody>
      </p:sp>
      <p:sp>
        <p:nvSpPr>
          <p:cNvPr id="3" name="文本占位符 2"/>
          <p:cNvSpPr>
            <a:spLocks noGrp="1"/>
          </p:cNvSpPr>
          <p:nvPr>
            <p:ph type="body" sz="quarter" idx="13"/>
          </p:nvPr>
        </p:nvSpPr>
        <p:spPr>
          <a:xfrm>
            <a:off x="1109980" y="-118745"/>
            <a:ext cx="9319895" cy="652145"/>
          </a:xfrm>
        </p:spPr>
        <p:txBody>
          <a:bodyPr/>
          <a:lstStyle/>
          <a:p>
            <a:r>
              <a:rPr kumimoji="1" lang="en-US" altLang="zh-CN" dirty="0" smtClean="0"/>
              <a:t>Seminar 1- </a:t>
            </a:r>
            <a:r>
              <a:rPr kumimoji="1" lang="en-US" altLang="zh-CN" dirty="0"/>
              <a:t>PCA Unsupervised Learning</a:t>
            </a:r>
            <a:endParaRPr kumimoji="1" lang="zh-CN" altLang="en-US" dirty="0"/>
          </a:p>
        </p:txBody>
      </p:sp>
      <p:sp>
        <p:nvSpPr>
          <p:cNvPr id="13" name="矩形 12"/>
          <p:cNvSpPr/>
          <p:nvPr/>
        </p:nvSpPr>
        <p:spPr>
          <a:xfrm>
            <a:off x="1138555" y="435149"/>
            <a:ext cx="709104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249247" y="60665"/>
            <a:ext cx="818618" cy="818618"/>
          </a:xfrm>
          <a:prstGeom prst="rect">
            <a:avLst/>
          </a:prstGeom>
        </p:spPr>
      </p:pic>
      <p:sp>
        <p:nvSpPr>
          <p:cNvPr id="9" name="Text Box 8"/>
          <p:cNvSpPr txBox="1"/>
          <p:nvPr/>
        </p:nvSpPr>
        <p:spPr>
          <a:xfrm>
            <a:off x="927100" y="480279"/>
            <a:ext cx="11057890" cy="6032421"/>
          </a:xfrm>
          <a:prstGeom prst="rect">
            <a:avLst/>
          </a:prstGeom>
          <a:noFill/>
        </p:spPr>
        <p:txBody>
          <a:bodyPr wrap="square" rtlCol="0" anchor="t">
            <a:spAutoFit/>
          </a:bodyPr>
          <a:lstStyle/>
          <a:p>
            <a:pPr>
              <a:lnSpc>
                <a:spcPct val="120000"/>
              </a:lnSpc>
              <a:spcBef>
                <a:spcPts val="600"/>
              </a:spcBef>
            </a:pPr>
            <a:r>
              <a:rPr lang="en-US" sz="2000" b="1" kern="0" dirty="0">
                <a:latin typeface="Times New Roman" panose="02020603050405020304" charset="0"/>
                <a:ea typeface="Microsoft YaHei" panose="020B0503020204020204" pitchFamily="34" charset="-122"/>
                <a:cs typeface="Times New Roman" panose="02020603050405020304" charset="0"/>
                <a:sym typeface="+mn-lt"/>
              </a:rPr>
              <a:t>PCA Case Study: Iris Flower Dimensionality Reduction</a:t>
            </a:r>
          </a:p>
          <a:p>
            <a:pPr>
              <a:lnSpc>
                <a:spcPct val="120000"/>
              </a:lnSpc>
              <a:spcBef>
                <a:spcPts val="600"/>
              </a:spcBef>
            </a:pPr>
            <a:r>
              <a:rPr lang="en-US" sz="2000" kern="0" dirty="0">
                <a:latin typeface="Times New Roman" panose="02020603050405020304" charset="0"/>
                <a:ea typeface="Microsoft YaHei" panose="020B0503020204020204" pitchFamily="34" charset="-122"/>
                <a:cs typeface="Times New Roman" panose="02020603050405020304" charset="0"/>
                <a:sym typeface="+mn-lt"/>
              </a:rPr>
              <a:t>In this case study, we will use the Iris dataset to perform PCA for dimensionality reduction, transforming the four-dimensional feature space into a two-dimensional space.</a:t>
            </a:r>
          </a:p>
          <a:p>
            <a:pPr>
              <a:lnSpc>
                <a:spcPct val="120000"/>
              </a:lnSpc>
              <a:spcBef>
                <a:spcPts val="600"/>
              </a:spcBef>
            </a:pPr>
            <a:r>
              <a:rPr lang="en-US" sz="2000" b="1" kern="0" dirty="0">
                <a:latin typeface="Times New Roman" panose="02020603050405020304" charset="0"/>
                <a:ea typeface="Microsoft YaHei" panose="020B0503020204020204" pitchFamily="34" charset="-122"/>
                <a:cs typeface="Times New Roman" panose="02020603050405020304" charset="0"/>
                <a:sym typeface="+mn-lt"/>
              </a:rPr>
              <a:t>Dataset Description:</a:t>
            </a:r>
          </a:p>
          <a:p>
            <a:pPr>
              <a:lnSpc>
                <a:spcPct val="120000"/>
              </a:lnSpc>
              <a:spcBef>
                <a:spcPts val="600"/>
              </a:spcBef>
            </a:pPr>
            <a:r>
              <a:rPr lang="en-US" sz="2000" kern="0" dirty="0">
                <a:latin typeface="Times New Roman" panose="02020603050405020304" charset="0"/>
                <a:ea typeface="Microsoft YaHei" panose="020B0503020204020204" pitchFamily="34" charset="-122"/>
                <a:cs typeface="Times New Roman" panose="02020603050405020304" charset="0"/>
                <a:sym typeface="+mn-lt"/>
              </a:rPr>
              <a:t>The dataset contains four features (sepal length, sepal width, petal length, and petal width) and three classes (setosa, versicolor, and virginica).</a:t>
            </a:r>
          </a:p>
          <a:p>
            <a:pPr>
              <a:lnSpc>
                <a:spcPct val="120000"/>
              </a:lnSpc>
              <a:spcBef>
                <a:spcPts val="600"/>
              </a:spcBef>
            </a:pPr>
            <a:r>
              <a:rPr lang="en-US" sz="2000" kern="0" dirty="0">
                <a:solidFill>
                  <a:srgbClr val="FF0000"/>
                </a:solidFill>
                <a:latin typeface="Times New Roman" panose="02020603050405020304" charset="0"/>
                <a:ea typeface="Microsoft YaHei" panose="020B0503020204020204" pitchFamily="34" charset="-122"/>
                <a:cs typeface="Times New Roman" panose="02020603050405020304" charset="0"/>
                <a:sym typeface="+mn-lt"/>
              </a:rPr>
              <a:t>Note: Make sure to have the required dataset ('iris.csv') and install necessary libraries (e.g., scikit-learn, pandas, matplotlib) before running the code.</a:t>
            </a:r>
          </a:p>
          <a:p>
            <a:pPr>
              <a:lnSpc>
                <a:spcPct val="120000"/>
              </a:lnSpc>
              <a:spcBef>
                <a:spcPts val="600"/>
              </a:spcBef>
            </a:pPr>
            <a:r>
              <a:rPr lang="en-US" sz="2000" b="1" kern="0" dirty="0">
                <a:latin typeface="Times New Roman" panose="02020603050405020304" charset="0"/>
                <a:ea typeface="Microsoft YaHei" panose="020B0503020204020204" pitchFamily="34" charset="-122"/>
                <a:cs typeface="Times New Roman" panose="02020603050405020304" charset="0"/>
                <a:sym typeface="+mn-lt"/>
              </a:rPr>
              <a:t>Code for PCA Dimensionality Reduction:</a:t>
            </a:r>
            <a:endParaRPr lang="en-US" sz="2000" kern="0" dirty="0">
              <a:latin typeface="Times New Roman" panose="02020603050405020304" charset="0"/>
              <a:ea typeface="Microsoft YaHei" panose="020B0503020204020204" pitchFamily="34" charset="-122"/>
              <a:cs typeface="Times New Roman" panose="02020603050405020304" charset="0"/>
              <a:sym typeface="+mn-lt"/>
            </a:endParaRPr>
          </a:p>
          <a:p>
            <a:pPr>
              <a:lnSpc>
                <a:spcPct val="120000"/>
              </a:lnSpc>
              <a:spcBef>
                <a:spcPts val="600"/>
              </a:spcBef>
            </a:pPr>
            <a:r>
              <a:rPr lang="en-US" sz="2000" b="1" kern="0" dirty="0">
                <a:latin typeface="Times New Roman" panose="02020603050405020304" charset="0"/>
                <a:ea typeface="Microsoft YaHei" panose="020B0503020204020204" pitchFamily="34" charset="-122"/>
                <a:cs typeface="Times New Roman" panose="02020603050405020304" charset="0"/>
                <a:sym typeface="+mn-lt"/>
              </a:rPr>
              <a:t>#Step </a:t>
            </a:r>
            <a:r>
              <a:rPr lang="en-US" sz="2000" b="1" kern="0" dirty="0">
                <a:latin typeface="Times New Roman" panose="02020603050405020304" charset="0"/>
                <a:ea typeface="Microsoft YaHei" panose="020B0503020204020204" pitchFamily="34" charset="-122"/>
                <a:cs typeface="Times New Roman" panose="02020603050405020304" charset="0"/>
                <a:sym typeface="+mn-lt"/>
              </a:rPr>
              <a:t>1: Import Required Libraries</a:t>
            </a:r>
          </a:p>
          <a:p>
            <a:pPr>
              <a:lnSpc>
                <a:spcPct val="120000"/>
              </a:lnSpc>
              <a:spcBef>
                <a:spcPts val="600"/>
              </a:spcBef>
            </a:pPr>
            <a:r>
              <a:rPr lang="en-US" sz="20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import pandas as pd</a:t>
            </a:r>
          </a:p>
          <a:p>
            <a:pPr>
              <a:lnSpc>
                <a:spcPct val="120000"/>
              </a:lnSpc>
              <a:spcBef>
                <a:spcPts val="600"/>
              </a:spcBef>
            </a:pPr>
            <a:r>
              <a:rPr lang="en-US" sz="20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from sklearn.decomposition import PCA</a:t>
            </a:r>
          </a:p>
          <a:p>
            <a:pPr>
              <a:lnSpc>
                <a:spcPct val="120000"/>
              </a:lnSpc>
              <a:spcBef>
                <a:spcPts val="600"/>
              </a:spcBef>
            </a:pPr>
            <a:r>
              <a:rPr lang="en-US" sz="20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import matplotlib.pyplot as </a:t>
            </a:r>
            <a:r>
              <a:rPr lang="en-US" sz="2000" kern="0" dirty="0" smtClean="0">
                <a:solidFill>
                  <a:srgbClr val="002060"/>
                </a:solidFill>
                <a:latin typeface="Times New Roman" panose="02020603050405020304" charset="0"/>
                <a:ea typeface="Microsoft YaHei" panose="020B0503020204020204" pitchFamily="34" charset="-122"/>
                <a:cs typeface="Times New Roman" panose="02020603050405020304" charset="0"/>
                <a:sym typeface="+mn-lt"/>
              </a:rPr>
              <a:t>plt</a:t>
            </a:r>
          </a:p>
          <a:p>
            <a:pPr>
              <a:lnSpc>
                <a:spcPct val="120000"/>
              </a:lnSpc>
              <a:spcBef>
                <a:spcPts val="600"/>
              </a:spcBef>
            </a:pPr>
            <a:r>
              <a:rPr lang="en-US" sz="20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import seaborn as sns</a:t>
            </a:r>
            <a:endParaRPr lang="en-US" sz="20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54110"/>
            <a:ext cx="970383" cy="652366"/>
          </a:xfrm>
        </p:spPr>
        <p:txBody>
          <a:bodyPr/>
          <a:lstStyle/>
          <a:p>
            <a:r>
              <a:rPr kumimoji="1" lang="en-US" altLang="zh-CN" dirty="0" smtClean="0"/>
              <a:t>07</a:t>
            </a:r>
            <a:endParaRPr kumimoji="1" lang="zh-CN" altLang="en-US" dirty="0"/>
          </a:p>
        </p:txBody>
      </p:sp>
      <p:sp>
        <p:nvSpPr>
          <p:cNvPr id="3" name="文本占位符 2"/>
          <p:cNvSpPr>
            <a:spLocks noGrp="1"/>
          </p:cNvSpPr>
          <p:nvPr>
            <p:ph type="body" sz="quarter" idx="13"/>
          </p:nvPr>
        </p:nvSpPr>
        <p:spPr>
          <a:xfrm>
            <a:off x="1109980" y="-93345"/>
            <a:ext cx="9319895" cy="652145"/>
          </a:xfrm>
        </p:spPr>
        <p:txBody>
          <a:bodyPr/>
          <a:lstStyle/>
          <a:p>
            <a:r>
              <a:rPr kumimoji="1" lang="en-US" altLang="zh-CN" dirty="0" smtClean="0"/>
              <a:t>Seminar 1 (cont’d)- </a:t>
            </a:r>
            <a:r>
              <a:rPr kumimoji="1" lang="en-US" altLang="zh-CN" dirty="0"/>
              <a:t>PCA Unsupervised Learning</a:t>
            </a:r>
            <a:endParaRPr kumimoji="1" lang="zh-CN" altLang="en-US" dirty="0"/>
          </a:p>
        </p:txBody>
      </p:sp>
      <p:sp>
        <p:nvSpPr>
          <p:cNvPr id="13" name="矩形 12"/>
          <p:cNvSpPr/>
          <p:nvPr/>
        </p:nvSpPr>
        <p:spPr>
          <a:xfrm>
            <a:off x="1138555" y="437438"/>
            <a:ext cx="828484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249247" y="81930"/>
            <a:ext cx="818618" cy="818618"/>
          </a:xfrm>
          <a:prstGeom prst="rect">
            <a:avLst/>
          </a:prstGeom>
        </p:spPr>
      </p:pic>
      <p:sp>
        <p:nvSpPr>
          <p:cNvPr id="9" name="Text Box 8"/>
          <p:cNvSpPr txBox="1"/>
          <p:nvPr/>
        </p:nvSpPr>
        <p:spPr>
          <a:xfrm>
            <a:off x="946150" y="520065"/>
            <a:ext cx="9982835" cy="5823133"/>
          </a:xfrm>
          <a:prstGeom prst="rect">
            <a:avLst/>
          </a:prstGeom>
          <a:noFill/>
        </p:spPr>
        <p:txBody>
          <a:bodyPr wrap="square" rtlCol="0" anchor="t">
            <a:spAutoFit/>
          </a:bodyPr>
          <a:lstStyle/>
          <a:p>
            <a:pPr>
              <a:lnSpc>
                <a:spcPct val="110000"/>
              </a:lnSpc>
              <a:spcBef>
                <a:spcPts val="600"/>
              </a:spcBef>
            </a:pPr>
            <a:r>
              <a:rPr lang="en-US" sz="1700" b="1" kern="0" dirty="0">
                <a:latin typeface="Times New Roman" panose="02020603050405020304" charset="0"/>
                <a:ea typeface="Microsoft YaHei" panose="020B0503020204020204" pitchFamily="34" charset="-122"/>
                <a:cs typeface="Times New Roman" panose="02020603050405020304" charset="0"/>
                <a:sym typeface="+mn-lt"/>
              </a:rPr>
              <a:t>#Step </a:t>
            </a:r>
            <a:r>
              <a:rPr lang="en-US" sz="1700" b="1" kern="0" dirty="0">
                <a:latin typeface="Times New Roman" panose="02020603050405020304" charset="0"/>
                <a:ea typeface="Microsoft YaHei" panose="020B0503020204020204" pitchFamily="34" charset="-122"/>
                <a:cs typeface="Times New Roman" panose="02020603050405020304" charset="0"/>
                <a:sym typeface="+mn-lt"/>
              </a:rPr>
              <a:t>2:  Load and Explore the </a:t>
            </a:r>
            <a:r>
              <a:rPr lang="en-US" sz="1700" b="1" kern="0" dirty="0" smtClean="0">
                <a:latin typeface="Times New Roman" panose="02020603050405020304" charset="0"/>
                <a:ea typeface="Microsoft YaHei" panose="020B0503020204020204" pitchFamily="34" charset="-122"/>
                <a:cs typeface="Times New Roman" panose="02020603050405020304" charset="0"/>
                <a:sym typeface="+mn-lt"/>
              </a:rPr>
              <a:t>Dataset</a:t>
            </a:r>
          </a:p>
          <a:p>
            <a:pPr>
              <a:lnSpc>
                <a:spcPct val="110000"/>
              </a:lnSpc>
              <a:spcBef>
                <a:spcPts val="600"/>
              </a:spcBef>
            </a:pPr>
            <a:r>
              <a:rPr lang="en-GB" sz="1700" b="1" kern="0" dirty="0">
                <a:latin typeface="Times New Roman" panose="02020603050405020304" charset="0"/>
                <a:ea typeface="Microsoft YaHei" panose="020B0503020204020204" pitchFamily="34" charset="-122"/>
                <a:cs typeface="Times New Roman" panose="02020603050405020304" charset="0"/>
                <a:sym typeface="+mn-lt"/>
              </a:rPr>
              <a:t>#Define your own column names</a:t>
            </a:r>
          </a:p>
          <a:p>
            <a:pPr>
              <a:lnSpc>
                <a:spcPct val="110000"/>
              </a:lnSpc>
              <a:spcBef>
                <a:spcPts val="600"/>
              </a:spcBef>
            </a:pPr>
            <a:r>
              <a:rPr lang="en-GB" sz="1700" kern="0" dirty="0" err="1">
                <a:solidFill>
                  <a:srgbClr val="002060"/>
                </a:solidFill>
                <a:latin typeface="Times New Roman" panose="02020603050405020304" charset="0"/>
                <a:ea typeface="Microsoft YaHei" panose="020B0503020204020204" pitchFamily="34" charset="-122"/>
                <a:cs typeface="Times New Roman" panose="02020603050405020304" charset="0"/>
                <a:sym typeface="+mn-lt"/>
              </a:rPr>
              <a:t>column_names</a:t>
            </a:r>
            <a:r>
              <a:rPr lang="en-GB" sz="17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 = ['SL', 'SW', 'PL', 'PW', 'species']</a:t>
            </a:r>
            <a:endParaRPr lang="en-US" sz="17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endParaRPr>
          </a:p>
          <a:p>
            <a:pPr>
              <a:lnSpc>
                <a:spcPct val="110000"/>
              </a:lnSpc>
              <a:spcBef>
                <a:spcPts val="600"/>
              </a:spcBef>
            </a:pPr>
            <a:r>
              <a:rPr lang="en-US" sz="1700" kern="0" dirty="0">
                <a:solidFill>
                  <a:srgbClr val="FF0000"/>
                </a:solidFill>
                <a:latin typeface="Times New Roman" panose="02020603050405020304" charset="0"/>
                <a:ea typeface="Microsoft YaHei" panose="020B0503020204020204" pitchFamily="34" charset="-122"/>
                <a:cs typeface="Times New Roman" panose="02020603050405020304" charset="0"/>
                <a:sym typeface="+mn-lt"/>
              </a:rPr>
              <a:t># Load the dataset (replace 'iris.csv' with the actual dataset file)</a:t>
            </a:r>
          </a:p>
          <a:p>
            <a:pPr>
              <a:lnSpc>
                <a:spcPct val="110000"/>
              </a:lnSpc>
              <a:spcBef>
                <a:spcPts val="600"/>
              </a:spcBef>
            </a:pPr>
            <a:r>
              <a:rPr lang="en-US" sz="17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data = pd.read_csv(</a:t>
            </a:r>
            <a:r>
              <a:rPr lang="en-US" sz="1700" kern="0" dirty="0" smtClean="0">
                <a:solidFill>
                  <a:srgbClr val="002060"/>
                </a:solidFill>
                <a:latin typeface="Times New Roman" panose="02020603050405020304" charset="0"/>
                <a:ea typeface="Microsoft YaHei" panose="020B0503020204020204" pitchFamily="34" charset="-122"/>
                <a:cs typeface="Times New Roman" panose="02020603050405020304" charset="0"/>
                <a:sym typeface="+mn-lt"/>
              </a:rPr>
              <a:t>'</a:t>
            </a:r>
            <a:r>
              <a:rPr lang="en-US" sz="1700" kern="0" dirty="0" err="1" smtClean="0">
                <a:solidFill>
                  <a:srgbClr val="002060"/>
                </a:solidFill>
                <a:latin typeface="Times New Roman" panose="02020603050405020304" charset="0"/>
                <a:ea typeface="Microsoft YaHei" panose="020B0503020204020204" pitchFamily="34" charset="-122"/>
                <a:cs typeface="Times New Roman" panose="02020603050405020304" charset="0"/>
                <a:sym typeface="+mn-lt"/>
              </a:rPr>
              <a:t>iris.data</a:t>
            </a:r>
            <a:r>
              <a:rPr lang="en-US" sz="1700" kern="0" dirty="0" smtClean="0">
                <a:solidFill>
                  <a:srgbClr val="002060"/>
                </a:solidFill>
                <a:latin typeface="Times New Roman" panose="02020603050405020304" charset="0"/>
                <a:ea typeface="Microsoft YaHei" panose="020B0503020204020204" pitchFamily="34" charset="-122"/>
                <a:cs typeface="Times New Roman" panose="02020603050405020304" charset="0"/>
                <a:sym typeface="+mn-lt"/>
              </a:rPr>
              <a:t>', header=None</a:t>
            </a:r>
            <a:r>
              <a:rPr lang="en-US" sz="17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 names=</a:t>
            </a:r>
            <a:r>
              <a:rPr lang="en-US" sz="1700" kern="0" dirty="0" err="1">
                <a:solidFill>
                  <a:srgbClr val="002060"/>
                </a:solidFill>
                <a:latin typeface="Times New Roman" panose="02020603050405020304" charset="0"/>
                <a:ea typeface="Microsoft YaHei" panose="020B0503020204020204" pitchFamily="34" charset="-122"/>
                <a:cs typeface="Times New Roman" panose="02020603050405020304" charset="0"/>
                <a:sym typeface="+mn-lt"/>
              </a:rPr>
              <a:t>column_names</a:t>
            </a:r>
            <a:r>
              <a:rPr lang="en-US" sz="17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a:t>
            </a:r>
            <a:endParaRPr lang="en-US" sz="17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endParaRPr>
          </a:p>
          <a:p>
            <a:pPr>
              <a:lnSpc>
                <a:spcPct val="110000"/>
              </a:lnSpc>
              <a:spcBef>
                <a:spcPts val="600"/>
              </a:spcBef>
            </a:pPr>
            <a:r>
              <a:rPr lang="en-US" sz="1700" kern="0" dirty="0">
                <a:solidFill>
                  <a:srgbClr val="FF0000"/>
                </a:solidFill>
                <a:latin typeface="Times New Roman" panose="02020603050405020304" charset="0"/>
                <a:ea typeface="Microsoft YaHei" panose="020B0503020204020204" pitchFamily="34" charset="-122"/>
                <a:cs typeface="Times New Roman" panose="02020603050405020304" charset="0"/>
                <a:sym typeface="+mn-lt"/>
              </a:rPr>
              <a:t># Explore the dataset</a:t>
            </a:r>
          </a:p>
          <a:p>
            <a:pPr>
              <a:lnSpc>
                <a:spcPct val="110000"/>
              </a:lnSpc>
              <a:spcBef>
                <a:spcPts val="600"/>
              </a:spcBef>
            </a:pPr>
            <a:r>
              <a:rPr lang="en-US" sz="17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print(data.head())</a:t>
            </a:r>
          </a:p>
          <a:p>
            <a:pPr>
              <a:lnSpc>
                <a:spcPct val="110000"/>
              </a:lnSpc>
              <a:spcBef>
                <a:spcPts val="600"/>
              </a:spcBef>
            </a:pPr>
            <a:r>
              <a:rPr lang="en-US" sz="17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print(data.info())</a:t>
            </a:r>
          </a:p>
          <a:p>
            <a:pPr>
              <a:spcBef>
                <a:spcPts val="600"/>
              </a:spcBef>
            </a:pPr>
            <a:endParaRPr lang="en-US" sz="17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endParaRPr>
          </a:p>
          <a:p>
            <a:pPr>
              <a:lnSpc>
                <a:spcPct val="110000"/>
              </a:lnSpc>
              <a:spcBef>
                <a:spcPts val="600"/>
              </a:spcBef>
            </a:pPr>
            <a:r>
              <a:rPr lang="en-US" sz="1700" b="1" kern="0" dirty="0">
                <a:latin typeface="Times New Roman" panose="02020603050405020304" charset="0"/>
                <a:ea typeface="Microsoft YaHei" panose="020B0503020204020204" pitchFamily="34" charset="-122"/>
                <a:cs typeface="Times New Roman" panose="02020603050405020304" charset="0"/>
                <a:sym typeface="+mn-lt"/>
              </a:rPr>
              <a:t>#Step </a:t>
            </a:r>
            <a:r>
              <a:rPr lang="en-US" sz="1700" b="1" kern="0" dirty="0">
                <a:latin typeface="Times New Roman" panose="02020603050405020304" charset="0"/>
                <a:ea typeface="Microsoft YaHei" panose="020B0503020204020204" pitchFamily="34" charset="-122"/>
                <a:cs typeface="Times New Roman" panose="02020603050405020304" charset="0"/>
                <a:sym typeface="+mn-lt"/>
              </a:rPr>
              <a:t>3:  Data Preprocessing</a:t>
            </a:r>
            <a:endParaRPr lang="en-US" sz="17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endParaRPr>
          </a:p>
          <a:p>
            <a:pPr>
              <a:lnSpc>
                <a:spcPct val="90000"/>
              </a:lnSpc>
              <a:spcBef>
                <a:spcPts val="600"/>
              </a:spcBef>
            </a:pPr>
            <a:r>
              <a:rPr lang="en-US" sz="1700" kern="0" dirty="0">
                <a:solidFill>
                  <a:srgbClr val="FF0000"/>
                </a:solidFill>
                <a:latin typeface="Times New Roman" panose="02020603050405020304" charset="0"/>
                <a:ea typeface="Microsoft YaHei" panose="020B0503020204020204" pitchFamily="34" charset="-122"/>
                <a:cs typeface="Times New Roman" panose="02020603050405020304" charset="0"/>
                <a:sym typeface="+mn-lt"/>
              </a:rPr>
              <a:t># Separate features (X) and target variable (y)</a:t>
            </a:r>
          </a:p>
          <a:p>
            <a:pPr>
              <a:lnSpc>
                <a:spcPct val="90000"/>
              </a:lnSpc>
              <a:spcBef>
                <a:spcPts val="600"/>
              </a:spcBef>
            </a:pPr>
            <a:r>
              <a:rPr lang="en-US" sz="17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X = data.drop('species', axis=1</a:t>
            </a:r>
            <a:r>
              <a:rPr lang="en-US" sz="1700" kern="0" dirty="0" smtClean="0">
                <a:solidFill>
                  <a:srgbClr val="002060"/>
                </a:solidFill>
                <a:latin typeface="Times New Roman" panose="02020603050405020304" charset="0"/>
                <a:ea typeface="Microsoft YaHei" panose="020B0503020204020204" pitchFamily="34" charset="-122"/>
                <a:cs typeface="Times New Roman" panose="02020603050405020304" charset="0"/>
                <a:sym typeface="+mn-lt"/>
              </a:rPr>
              <a:t>) </a:t>
            </a:r>
            <a:r>
              <a:rPr lang="en-US" sz="1700" kern="0" dirty="0" smtClean="0">
                <a:solidFill>
                  <a:srgbClr val="FF0000"/>
                </a:solidFill>
                <a:latin typeface="Times New Roman" panose="02020603050405020304" charset="0"/>
                <a:ea typeface="Microsoft YaHei" panose="020B0503020204020204" pitchFamily="34" charset="-122"/>
                <a:cs typeface="Times New Roman" panose="02020603050405020304" charset="0"/>
                <a:sym typeface="+mn-lt"/>
              </a:rPr>
              <a:t>#axis=1 handled all the column, while axis = 0 is for the row</a:t>
            </a:r>
          </a:p>
          <a:p>
            <a:pPr>
              <a:lnSpc>
                <a:spcPct val="90000"/>
              </a:lnSpc>
              <a:spcBef>
                <a:spcPts val="600"/>
              </a:spcBef>
            </a:pPr>
            <a:r>
              <a:rPr lang="en-US" sz="17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#X= </a:t>
            </a:r>
            <a:r>
              <a:rPr lang="en-US" sz="1700" kern="0" dirty="0" err="1">
                <a:solidFill>
                  <a:srgbClr val="002060"/>
                </a:solidFill>
                <a:latin typeface="Times New Roman" panose="02020603050405020304" charset="0"/>
                <a:ea typeface="Microsoft YaHei" panose="020B0503020204020204" pitchFamily="34" charset="-122"/>
                <a:cs typeface="Times New Roman" panose="02020603050405020304" charset="0"/>
                <a:sym typeface="+mn-lt"/>
              </a:rPr>
              <a:t>data.iloc</a:t>
            </a:r>
            <a:r>
              <a:rPr lang="en-US" sz="17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 :-1]</a:t>
            </a:r>
            <a:endParaRPr lang="en-US" sz="17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endParaRPr>
          </a:p>
          <a:p>
            <a:pPr>
              <a:lnSpc>
                <a:spcPct val="90000"/>
              </a:lnSpc>
              <a:spcBef>
                <a:spcPts val="600"/>
              </a:spcBef>
            </a:pPr>
            <a:r>
              <a:rPr lang="en-US" sz="1700" kern="0" dirty="0">
                <a:solidFill>
                  <a:srgbClr val="FF0000"/>
                </a:solidFill>
                <a:latin typeface="Times New Roman" panose="02020603050405020304" charset="0"/>
                <a:ea typeface="Microsoft YaHei" panose="020B0503020204020204" pitchFamily="34" charset="-122"/>
                <a:cs typeface="Times New Roman" panose="02020603050405020304" charset="0"/>
                <a:sym typeface="+mn-lt"/>
              </a:rPr>
              <a:t># Standardize the data</a:t>
            </a:r>
          </a:p>
          <a:p>
            <a:pPr>
              <a:lnSpc>
                <a:spcPct val="90000"/>
              </a:lnSpc>
              <a:spcBef>
                <a:spcPts val="600"/>
              </a:spcBef>
            </a:pPr>
            <a:r>
              <a:rPr lang="en-US" sz="17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from sklearn.preprocessing import StandardScaler</a:t>
            </a:r>
          </a:p>
          <a:p>
            <a:pPr>
              <a:lnSpc>
                <a:spcPct val="90000"/>
              </a:lnSpc>
              <a:spcBef>
                <a:spcPts val="600"/>
              </a:spcBef>
            </a:pPr>
            <a:r>
              <a:rPr lang="en-US" sz="17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scaler = StandardScaler()</a:t>
            </a:r>
          </a:p>
          <a:p>
            <a:pPr>
              <a:lnSpc>
                <a:spcPct val="90000"/>
              </a:lnSpc>
              <a:spcBef>
                <a:spcPts val="600"/>
              </a:spcBef>
            </a:pPr>
            <a:r>
              <a:rPr lang="en-US" sz="17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X_scaled = scaler.fit_transform(X)</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84235"/>
            <a:ext cx="1028699" cy="474565"/>
          </a:xfrm>
        </p:spPr>
        <p:txBody>
          <a:bodyPr/>
          <a:lstStyle/>
          <a:p>
            <a:r>
              <a:rPr kumimoji="1" lang="en-US" altLang="zh-CN" dirty="0" smtClean="0"/>
              <a:t>07</a:t>
            </a:r>
            <a:endParaRPr kumimoji="1" lang="zh-CN" altLang="en-US" dirty="0"/>
          </a:p>
        </p:txBody>
      </p:sp>
      <p:sp>
        <p:nvSpPr>
          <p:cNvPr id="3" name="文本占位符 2"/>
          <p:cNvSpPr>
            <a:spLocks noGrp="1"/>
          </p:cNvSpPr>
          <p:nvPr>
            <p:ph type="body" sz="quarter" idx="13"/>
          </p:nvPr>
        </p:nvSpPr>
        <p:spPr>
          <a:xfrm>
            <a:off x="1109980" y="-67945"/>
            <a:ext cx="9319895" cy="652145"/>
          </a:xfrm>
        </p:spPr>
        <p:txBody>
          <a:bodyPr/>
          <a:lstStyle/>
          <a:p>
            <a:r>
              <a:rPr kumimoji="1" lang="en-US" altLang="zh-CN" dirty="0"/>
              <a:t>Seminar 1 (cont’d)- PCA </a:t>
            </a:r>
            <a:r>
              <a:rPr kumimoji="1" lang="en-US" altLang="zh-CN" dirty="0"/>
              <a:t>Unsupervised Learning</a:t>
            </a:r>
            <a:endParaRPr kumimoji="1" lang="zh-CN" altLang="en-US" dirty="0"/>
          </a:p>
        </p:txBody>
      </p:sp>
      <p:sp>
        <p:nvSpPr>
          <p:cNvPr id="13" name="矩形 12"/>
          <p:cNvSpPr/>
          <p:nvPr/>
        </p:nvSpPr>
        <p:spPr>
          <a:xfrm>
            <a:off x="1138555" y="501189"/>
            <a:ext cx="8208645"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125200" y="48260"/>
            <a:ext cx="963930" cy="963930"/>
          </a:xfrm>
          <a:prstGeom prst="rect">
            <a:avLst/>
          </a:prstGeom>
        </p:spPr>
      </p:pic>
      <p:sp>
        <p:nvSpPr>
          <p:cNvPr id="9" name="Text Box 8"/>
          <p:cNvSpPr txBox="1"/>
          <p:nvPr/>
        </p:nvSpPr>
        <p:spPr>
          <a:xfrm>
            <a:off x="458470" y="726903"/>
            <a:ext cx="11630660" cy="5569585"/>
          </a:xfrm>
          <a:prstGeom prst="rect">
            <a:avLst/>
          </a:prstGeom>
          <a:noFill/>
        </p:spPr>
        <p:txBody>
          <a:bodyPr wrap="square" rtlCol="0" anchor="t">
            <a:spAutoFit/>
          </a:bodyPr>
          <a:lstStyle/>
          <a:p>
            <a:pPr>
              <a:lnSpc>
                <a:spcPct val="110000"/>
              </a:lnSpc>
              <a:spcBef>
                <a:spcPts val="600"/>
              </a:spcBef>
            </a:pPr>
            <a:r>
              <a:rPr lang="en-US" sz="2000" b="1" kern="0" dirty="0">
                <a:latin typeface="Times New Roman" panose="02020603050405020304" charset="0"/>
                <a:ea typeface="Microsoft YaHei" panose="020B0503020204020204" pitchFamily="34" charset="-122"/>
                <a:cs typeface="Times New Roman" panose="02020603050405020304" charset="0"/>
                <a:sym typeface="+mn-lt"/>
              </a:rPr>
              <a:t>#Step </a:t>
            </a:r>
            <a:r>
              <a:rPr lang="en-US" sz="2000" b="1" kern="0" dirty="0">
                <a:latin typeface="Times New Roman" panose="02020603050405020304" charset="0"/>
                <a:ea typeface="Microsoft YaHei" panose="020B0503020204020204" pitchFamily="34" charset="-122"/>
                <a:cs typeface="Times New Roman" panose="02020603050405020304" charset="0"/>
                <a:sym typeface="+mn-lt"/>
              </a:rPr>
              <a:t>4:  Perform PCA for Dimensionality Reduction</a:t>
            </a:r>
          </a:p>
          <a:p>
            <a:pPr>
              <a:lnSpc>
                <a:spcPct val="110000"/>
              </a:lnSpc>
              <a:spcBef>
                <a:spcPts val="600"/>
              </a:spcBef>
            </a:pPr>
            <a:r>
              <a:rPr lang="en-US" sz="2000" kern="0" dirty="0">
                <a:solidFill>
                  <a:srgbClr val="FF0000"/>
                </a:solidFill>
                <a:latin typeface="Times New Roman" panose="02020603050405020304" charset="0"/>
                <a:ea typeface="Microsoft YaHei" panose="020B0503020204020204" pitchFamily="34" charset="-122"/>
                <a:cs typeface="Times New Roman" panose="02020603050405020304" charset="0"/>
                <a:sym typeface="+mn-lt"/>
              </a:rPr>
              <a:t># Initialize PCA with the desired number of components (e.g., 2)</a:t>
            </a:r>
          </a:p>
          <a:p>
            <a:pPr>
              <a:lnSpc>
                <a:spcPct val="110000"/>
              </a:lnSpc>
              <a:spcBef>
                <a:spcPts val="600"/>
              </a:spcBef>
            </a:pPr>
            <a:r>
              <a:rPr lang="en-US" sz="20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pca = PCA(n_components=2)</a:t>
            </a:r>
          </a:p>
          <a:p>
            <a:pPr>
              <a:lnSpc>
                <a:spcPct val="110000"/>
              </a:lnSpc>
              <a:spcBef>
                <a:spcPts val="600"/>
              </a:spcBef>
            </a:pPr>
            <a:r>
              <a:rPr lang="en-US" sz="2000" kern="0" dirty="0">
                <a:solidFill>
                  <a:srgbClr val="FF0000"/>
                </a:solidFill>
                <a:latin typeface="Times New Roman" panose="02020603050405020304" charset="0"/>
                <a:ea typeface="Microsoft YaHei" panose="020B0503020204020204" pitchFamily="34" charset="-122"/>
                <a:cs typeface="Times New Roman" panose="02020603050405020304" charset="0"/>
                <a:sym typeface="+mn-lt"/>
              </a:rPr>
              <a:t># Fit and transform the data to the lower-dimensional space</a:t>
            </a:r>
          </a:p>
          <a:p>
            <a:pPr>
              <a:lnSpc>
                <a:spcPct val="60000"/>
              </a:lnSpc>
              <a:spcBef>
                <a:spcPts val="600"/>
              </a:spcBef>
            </a:pPr>
            <a:r>
              <a:rPr lang="en-US" sz="20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X_pca = pca.fit_transform(X_scaled)</a:t>
            </a:r>
          </a:p>
          <a:p>
            <a:pPr>
              <a:lnSpc>
                <a:spcPct val="60000"/>
              </a:lnSpc>
              <a:spcBef>
                <a:spcPts val="600"/>
              </a:spcBef>
            </a:pPr>
            <a:endParaRPr lang="en-US" sz="2000" kern="0" dirty="0">
              <a:solidFill>
                <a:srgbClr val="FF0000"/>
              </a:solidFill>
              <a:latin typeface="Times New Roman" panose="02020603050405020304" charset="0"/>
              <a:ea typeface="Microsoft YaHei" panose="020B0503020204020204" pitchFamily="34" charset="-122"/>
              <a:cs typeface="Times New Roman" panose="02020603050405020304" charset="0"/>
              <a:sym typeface="+mn-lt"/>
            </a:endParaRPr>
          </a:p>
          <a:p>
            <a:pPr>
              <a:lnSpc>
                <a:spcPct val="60000"/>
              </a:lnSpc>
              <a:spcBef>
                <a:spcPts val="600"/>
              </a:spcBef>
            </a:pPr>
            <a:r>
              <a:rPr lang="en-US" sz="2000" b="1" kern="0" dirty="0">
                <a:latin typeface="Times New Roman" panose="02020603050405020304" charset="0"/>
                <a:ea typeface="Microsoft YaHei" panose="020B0503020204020204" pitchFamily="34" charset="-122"/>
                <a:cs typeface="Times New Roman" panose="02020603050405020304" charset="0"/>
                <a:sym typeface="+mn-lt"/>
              </a:rPr>
              <a:t>#Step </a:t>
            </a:r>
            <a:r>
              <a:rPr lang="en-US" sz="2000" b="1" kern="0" dirty="0">
                <a:latin typeface="Times New Roman" panose="02020603050405020304" charset="0"/>
                <a:ea typeface="Microsoft YaHei" panose="020B0503020204020204" pitchFamily="34" charset="-122"/>
                <a:cs typeface="Times New Roman" panose="02020603050405020304" charset="0"/>
                <a:sym typeface="+mn-lt"/>
              </a:rPr>
              <a:t>5:  Visualize the Data in the Reduced Dimensional Space</a:t>
            </a:r>
          </a:p>
          <a:p>
            <a:pPr>
              <a:lnSpc>
                <a:spcPct val="90000"/>
              </a:lnSpc>
              <a:spcBef>
                <a:spcPts val="600"/>
              </a:spcBef>
            </a:pPr>
            <a:r>
              <a:rPr lang="en-US" sz="2000" kern="0" dirty="0">
                <a:solidFill>
                  <a:srgbClr val="FF0000"/>
                </a:solidFill>
                <a:latin typeface="Times New Roman" panose="02020603050405020304" charset="0"/>
                <a:ea typeface="Microsoft YaHei" panose="020B0503020204020204" pitchFamily="34" charset="-122"/>
                <a:cs typeface="Times New Roman" panose="02020603050405020304" charset="0"/>
                <a:sym typeface="+mn-lt"/>
              </a:rPr>
              <a:t># Create a DataFrame for visualization</a:t>
            </a:r>
          </a:p>
          <a:p>
            <a:pPr>
              <a:lnSpc>
                <a:spcPct val="90000"/>
              </a:lnSpc>
              <a:spcBef>
                <a:spcPts val="600"/>
              </a:spcBef>
            </a:pPr>
            <a:r>
              <a:rPr lang="en-US" sz="20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pca_df = pd.DataFrame(data=X_pca, columns=['Principal Component 1', 'Principal Component 2'])</a:t>
            </a:r>
          </a:p>
          <a:p>
            <a:pPr>
              <a:lnSpc>
                <a:spcPct val="90000"/>
              </a:lnSpc>
              <a:spcBef>
                <a:spcPts val="600"/>
              </a:spcBef>
            </a:pPr>
            <a:r>
              <a:rPr lang="en-US" sz="20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pca_df['species'] = data['species']</a:t>
            </a:r>
            <a:endParaRPr lang="en-US" sz="2000" kern="0" dirty="0">
              <a:solidFill>
                <a:srgbClr val="FF0000"/>
              </a:solidFill>
              <a:latin typeface="Times New Roman" panose="02020603050405020304" charset="0"/>
              <a:ea typeface="Microsoft YaHei" panose="020B0503020204020204" pitchFamily="34" charset="-122"/>
              <a:cs typeface="Times New Roman" panose="02020603050405020304" charset="0"/>
              <a:sym typeface="+mn-lt"/>
            </a:endParaRPr>
          </a:p>
          <a:p>
            <a:pPr>
              <a:lnSpc>
                <a:spcPct val="90000"/>
              </a:lnSpc>
              <a:spcBef>
                <a:spcPts val="600"/>
              </a:spcBef>
            </a:pPr>
            <a:r>
              <a:rPr lang="en-US" sz="2000" kern="0" dirty="0">
                <a:solidFill>
                  <a:srgbClr val="FF0000"/>
                </a:solidFill>
                <a:latin typeface="Times New Roman" panose="02020603050405020304" charset="0"/>
                <a:ea typeface="Microsoft YaHei" panose="020B0503020204020204" pitchFamily="34" charset="-122"/>
                <a:cs typeface="Times New Roman" panose="02020603050405020304" charset="0"/>
                <a:sym typeface="+mn-lt"/>
              </a:rPr>
              <a:t># Visualize the data</a:t>
            </a:r>
          </a:p>
          <a:p>
            <a:pPr>
              <a:lnSpc>
                <a:spcPct val="90000"/>
              </a:lnSpc>
              <a:spcBef>
                <a:spcPts val="600"/>
              </a:spcBef>
            </a:pPr>
            <a:r>
              <a:rPr lang="en-US" sz="20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plt.figure(figsize=(8, 6))</a:t>
            </a:r>
          </a:p>
          <a:p>
            <a:pPr>
              <a:lnSpc>
                <a:spcPct val="90000"/>
              </a:lnSpc>
              <a:spcBef>
                <a:spcPts val="600"/>
              </a:spcBef>
            </a:pPr>
            <a:r>
              <a:rPr lang="en-US" sz="20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sns.scatterplot(x='Principal Component 1', y='Principal Component 2', hue='species', data=pca_df, palette='Set1')</a:t>
            </a:r>
          </a:p>
          <a:p>
            <a:pPr>
              <a:lnSpc>
                <a:spcPct val="90000"/>
              </a:lnSpc>
              <a:spcBef>
                <a:spcPts val="600"/>
              </a:spcBef>
            </a:pPr>
            <a:r>
              <a:rPr lang="en-US" sz="20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plt.title('PCA: Iris Flower Dimensionality Reduction')</a:t>
            </a:r>
          </a:p>
          <a:p>
            <a:pPr>
              <a:lnSpc>
                <a:spcPct val="90000"/>
              </a:lnSpc>
              <a:spcBef>
                <a:spcPts val="600"/>
              </a:spcBef>
            </a:pPr>
            <a:r>
              <a:rPr lang="en-US" sz="2000" kern="0" dirty="0">
                <a:solidFill>
                  <a:srgbClr val="002060"/>
                </a:solidFill>
                <a:latin typeface="Times New Roman" panose="02020603050405020304" charset="0"/>
                <a:ea typeface="Microsoft YaHei" panose="020B0503020204020204" pitchFamily="34" charset="-122"/>
                <a:cs typeface="Times New Roman" panose="02020603050405020304" charset="0"/>
                <a:sym typeface="+mn-lt"/>
              </a:rPr>
              <a:t>plt.show()</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smtClean="0"/>
              <a:t>07</a:t>
            </a:r>
            <a:endParaRPr kumimoji="1" lang="zh-CN" altLang="en-US" dirty="0"/>
          </a:p>
        </p:txBody>
      </p:sp>
      <p:sp>
        <p:nvSpPr>
          <p:cNvPr id="3" name="文本占位符 2"/>
          <p:cNvSpPr>
            <a:spLocks noGrp="1"/>
          </p:cNvSpPr>
          <p:nvPr>
            <p:ph type="body" sz="quarter" idx="13"/>
          </p:nvPr>
        </p:nvSpPr>
        <p:spPr>
          <a:xfrm>
            <a:off x="1109980" y="47625"/>
            <a:ext cx="8521700" cy="652145"/>
          </a:xfrm>
        </p:spPr>
        <p:txBody>
          <a:bodyPr/>
          <a:lstStyle/>
          <a:p>
            <a:r>
              <a:rPr kumimoji="1" lang="en-US" altLang="zh-CN" dirty="0"/>
              <a:t>Seminar 1 (cont’d</a:t>
            </a:r>
            <a:r>
              <a:rPr kumimoji="1" lang="en-US" altLang="zh-CN" dirty="0" smtClean="0"/>
              <a:t>)</a:t>
            </a:r>
            <a:r>
              <a:rPr kumimoji="1" lang="en-US" altLang="zh-CN" dirty="0" smtClean="0">
                <a:sym typeface="+mn-ea"/>
              </a:rPr>
              <a:t>- </a:t>
            </a:r>
            <a:r>
              <a:rPr kumimoji="1" lang="en-US" altLang="zh-CN" dirty="0">
                <a:sym typeface="+mn-ea"/>
              </a:rPr>
              <a:t>PCA Summary</a:t>
            </a:r>
            <a:endParaRPr kumimoji="1" lang="zh-CN" altLang="en-US" dirty="0"/>
          </a:p>
        </p:txBody>
      </p:sp>
      <p:sp>
        <p:nvSpPr>
          <p:cNvPr id="17" name="矩形 16"/>
          <p:cNvSpPr/>
          <p:nvPr/>
        </p:nvSpPr>
        <p:spPr>
          <a:xfrm>
            <a:off x="1110262" y="584663"/>
            <a:ext cx="6763738"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995025" y="0"/>
            <a:ext cx="1059815" cy="1059815"/>
          </a:xfrm>
          <a:prstGeom prst="rect">
            <a:avLst/>
          </a:prstGeom>
        </p:spPr>
      </p:pic>
      <p:sp>
        <p:nvSpPr>
          <p:cNvPr id="4" name="Text Box 3"/>
          <p:cNvSpPr txBox="1"/>
          <p:nvPr/>
        </p:nvSpPr>
        <p:spPr>
          <a:xfrm>
            <a:off x="579755" y="762635"/>
            <a:ext cx="11082655" cy="5349875"/>
          </a:xfrm>
          <a:prstGeom prst="rect">
            <a:avLst/>
          </a:prstGeom>
          <a:noFill/>
        </p:spPr>
        <p:txBody>
          <a:bodyPr wrap="square" rtlCol="0" anchor="t">
            <a:spAutoFit/>
          </a:bodyPr>
          <a:lstStyle/>
          <a:p>
            <a:pPr>
              <a:lnSpc>
                <a:spcPct val="130000"/>
              </a:lnSpc>
              <a:spcBef>
                <a:spcPts val="600"/>
              </a:spcBef>
            </a:pPr>
            <a:r>
              <a:rPr lang="en-US" sz="2400" kern="0" dirty="0">
                <a:latin typeface="Times New Roman" panose="02020603050405020304" charset="0"/>
                <a:ea typeface="Microsoft YaHei" panose="020B0503020204020204" pitchFamily="34" charset="-122"/>
                <a:cs typeface="Times New Roman" panose="02020603050405020304" charset="0"/>
                <a:sym typeface="+mn-lt"/>
              </a:rPr>
              <a:t>In this practical session, we performed the following steps:</a:t>
            </a:r>
          </a:p>
          <a:p>
            <a:pPr marL="457200" indent="-457200">
              <a:lnSpc>
                <a:spcPct val="170000"/>
              </a:lnSpc>
              <a:spcBef>
                <a:spcPts val="600"/>
              </a:spcBef>
              <a:buAutoNum type="arabicPeriod"/>
            </a:pPr>
            <a:r>
              <a:rPr lang="en-US" sz="2400" kern="0" dirty="0">
                <a:latin typeface="Times New Roman" panose="02020603050405020304" charset="0"/>
                <a:ea typeface="Microsoft YaHei" panose="020B0503020204020204" pitchFamily="34" charset="-122"/>
                <a:cs typeface="Times New Roman" panose="02020603050405020304" charset="0"/>
                <a:sym typeface="+mn-lt"/>
              </a:rPr>
              <a:t>Imported necessary libraries.</a:t>
            </a:r>
          </a:p>
          <a:p>
            <a:pPr marL="457200" indent="-457200">
              <a:lnSpc>
                <a:spcPct val="170000"/>
              </a:lnSpc>
              <a:spcBef>
                <a:spcPts val="600"/>
              </a:spcBef>
              <a:buAutoNum type="arabicPeriod"/>
            </a:pPr>
            <a:r>
              <a:rPr lang="en-US" sz="2400" kern="0" dirty="0">
                <a:latin typeface="Times New Roman" panose="02020603050405020304" charset="0"/>
                <a:ea typeface="Microsoft YaHei" panose="020B0503020204020204" pitchFamily="34" charset="-122"/>
                <a:cs typeface="Times New Roman" panose="02020603050405020304" charset="0"/>
                <a:sym typeface="+mn-lt"/>
              </a:rPr>
              <a:t>Loaded and explored the Iris dataset.</a:t>
            </a:r>
          </a:p>
          <a:p>
            <a:pPr marL="457200" indent="-457200">
              <a:lnSpc>
                <a:spcPct val="170000"/>
              </a:lnSpc>
              <a:spcBef>
                <a:spcPts val="600"/>
              </a:spcBef>
              <a:buAutoNum type="arabicPeriod"/>
            </a:pPr>
            <a:r>
              <a:rPr lang="en-US" sz="2400" kern="0" dirty="0">
                <a:latin typeface="Times New Roman" panose="02020603050405020304" charset="0"/>
                <a:ea typeface="Microsoft YaHei" panose="020B0503020204020204" pitchFamily="34" charset="-122"/>
                <a:cs typeface="Times New Roman" panose="02020603050405020304" charset="0"/>
                <a:sym typeface="+mn-lt"/>
              </a:rPr>
              <a:t>Preprocessed the data by standardizing it to have zero mean and unit variance.</a:t>
            </a:r>
          </a:p>
          <a:p>
            <a:pPr marL="457200" indent="-457200">
              <a:lnSpc>
                <a:spcPct val="170000"/>
              </a:lnSpc>
              <a:spcBef>
                <a:spcPts val="600"/>
              </a:spcBef>
              <a:buAutoNum type="arabicPeriod"/>
            </a:pPr>
            <a:r>
              <a:rPr lang="en-US" sz="2400" kern="0" dirty="0">
                <a:latin typeface="Times New Roman" panose="02020603050405020304" charset="0"/>
                <a:ea typeface="Microsoft YaHei" panose="020B0503020204020204" pitchFamily="34" charset="-122"/>
                <a:cs typeface="Times New Roman" panose="02020603050405020304" charset="0"/>
                <a:sym typeface="+mn-lt"/>
              </a:rPr>
              <a:t>Performed PCA for dimensionality reduction and transformed the data into a lower-dimensional space (two dimensions).</a:t>
            </a:r>
          </a:p>
          <a:p>
            <a:pPr marL="457200" indent="-457200">
              <a:lnSpc>
                <a:spcPct val="170000"/>
              </a:lnSpc>
              <a:spcBef>
                <a:spcPts val="600"/>
              </a:spcBef>
              <a:buAutoNum type="arabicPeriod"/>
            </a:pPr>
            <a:r>
              <a:rPr lang="en-US" sz="2400" kern="0" dirty="0">
                <a:latin typeface="Times New Roman" panose="02020603050405020304" charset="0"/>
                <a:ea typeface="Microsoft YaHei" panose="020B0503020204020204" pitchFamily="34" charset="-122"/>
                <a:cs typeface="Times New Roman" panose="02020603050405020304" charset="0"/>
                <a:sym typeface="+mn-lt"/>
              </a:rPr>
              <a:t>Visualized the data in the reduced dimensional space to observe the separation between classes..</a:t>
            </a:r>
          </a:p>
        </p:txBody>
      </p:sp>
      <p:sp>
        <p:nvSpPr>
          <p:cNvPr id="8" name="Text Box 7"/>
          <p:cNvSpPr txBox="1"/>
          <p:nvPr/>
        </p:nvSpPr>
        <p:spPr>
          <a:xfrm>
            <a:off x="470535" y="-17581880"/>
            <a:ext cx="11662410" cy="2865120"/>
          </a:xfrm>
          <a:prstGeom prst="rect">
            <a:avLst/>
          </a:prstGeom>
          <a:noFill/>
        </p:spPr>
        <p:txBody>
          <a:bodyPr wrap="square" rtlCol="0" anchor="t">
            <a:spAutoFit/>
          </a:bodyPr>
          <a:lstStyle/>
          <a:p>
            <a:pPr>
              <a:lnSpc>
                <a:spcPct val="130000"/>
              </a:lnSpc>
              <a:spcBef>
                <a:spcPts val="600"/>
              </a:spcBef>
            </a:pPr>
            <a:r>
              <a:rPr lang="en-US" sz="1200" kern="0" dirty="0">
                <a:latin typeface="Microsoft YaHei" panose="020B0503020204020204" pitchFamily="34" charset="-122"/>
                <a:ea typeface="Microsoft YaHei" panose="020B0503020204020204" pitchFamily="34" charset="-122"/>
                <a:cs typeface="+mn-ea"/>
                <a:sym typeface="+mn-lt"/>
              </a:rPr>
              <a:t>In this practical session, we performed the following steps:</a:t>
            </a:r>
          </a:p>
          <a:p>
            <a:pPr>
              <a:lnSpc>
                <a:spcPct val="130000"/>
              </a:lnSpc>
              <a:spcBef>
                <a:spcPts val="600"/>
              </a:spcBef>
            </a:pPr>
            <a:r>
              <a:rPr lang="en-US" sz="1200" kern="0" dirty="0">
                <a:latin typeface="Microsoft YaHei" panose="020B0503020204020204" pitchFamily="34" charset="-122"/>
                <a:ea typeface="Microsoft YaHei" panose="020B0503020204020204" pitchFamily="34" charset="-122"/>
                <a:cs typeface="+mn-ea"/>
                <a:sym typeface="+mn-lt"/>
              </a:rPr>
              <a:t>1. Imported necessary libraries.</a:t>
            </a:r>
          </a:p>
          <a:p>
            <a:pPr>
              <a:lnSpc>
                <a:spcPct val="130000"/>
              </a:lnSpc>
              <a:spcBef>
                <a:spcPts val="600"/>
              </a:spcBef>
            </a:pPr>
            <a:r>
              <a:rPr lang="en-US" sz="1200" kern="0" dirty="0">
                <a:latin typeface="Microsoft YaHei" panose="020B0503020204020204" pitchFamily="34" charset="-122"/>
                <a:ea typeface="Microsoft YaHei" panose="020B0503020204020204" pitchFamily="34" charset="-122"/>
                <a:cs typeface="+mn-ea"/>
                <a:sym typeface="+mn-lt"/>
              </a:rPr>
              <a:t>2. Loaded and explored the dataset.</a:t>
            </a:r>
          </a:p>
          <a:p>
            <a:pPr>
              <a:lnSpc>
                <a:spcPct val="130000"/>
              </a:lnSpc>
              <a:spcBef>
                <a:spcPts val="600"/>
              </a:spcBef>
            </a:pPr>
            <a:r>
              <a:rPr lang="en-US" sz="1200" kern="0" dirty="0">
                <a:latin typeface="Microsoft YaHei" panose="020B0503020204020204" pitchFamily="34" charset="-122"/>
                <a:ea typeface="Microsoft YaHei" panose="020B0503020204020204" pitchFamily="34" charset="-122"/>
                <a:cs typeface="+mn-ea"/>
                <a:sym typeface="+mn-lt"/>
              </a:rPr>
              <a:t>3. Preprocessed the data by separating features and target variable, and splitting it into training and testing sets.</a:t>
            </a:r>
          </a:p>
          <a:p>
            <a:pPr>
              <a:lnSpc>
                <a:spcPct val="130000"/>
              </a:lnSpc>
              <a:spcBef>
                <a:spcPts val="600"/>
              </a:spcBef>
            </a:pPr>
            <a:r>
              <a:rPr lang="en-US" sz="1200" kern="0" dirty="0">
                <a:latin typeface="Microsoft YaHei" panose="020B0503020204020204" pitchFamily="34" charset="-122"/>
                <a:ea typeface="Microsoft YaHei" panose="020B0503020204020204" pitchFamily="34" charset="-122"/>
                <a:cs typeface="+mn-ea"/>
                <a:sym typeface="+mn-lt"/>
              </a:rPr>
              <a:t>4. Built and trained a Decision Tree model with a specified maximum depth.</a:t>
            </a:r>
          </a:p>
          <a:p>
            <a:pPr>
              <a:lnSpc>
                <a:spcPct val="130000"/>
              </a:lnSpc>
              <a:spcBef>
                <a:spcPts val="600"/>
              </a:spcBef>
            </a:pPr>
            <a:r>
              <a:rPr lang="en-US" sz="1200" kern="0" dirty="0">
                <a:latin typeface="Microsoft YaHei" panose="020B0503020204020204" pitchFamily="34" charset="-122"/>
                <a:ea typeface="Microsoft YaHei" panose="020B0503020204020204" pitchFamily="34" charset="-122"/>
                <a:cs typeface="+mn-ea"/>
                <a:sym typeface="+mn-lt"/>
              </a:rPr>
              <a:t>5. Made predictions on the test set and evaluated the model's performance using accuracy and a classification report.</a:t>
            </a:r>
          </a:p>
          <a:p>
            <a:pPr>
              <a:lnSpc>
                <a:spcPct val="130000"/>
              </a:lnSpc>
              <a:spcBef>
                <a:spcPts val="600"/>
              </a:spcBef>
            </a:pPr>
            <a:r>
              <a:rPr lang="en-US" sz="1200" kern="0" dirty="0">
                <a:latin typeface="Microsoft YaHei" panose="020B0503020204020204" pitchFamily="34" charset="-122"/>
                <a:ea typeface="Microsoft YaHei" panose="020B0503020204020204" pitchFamily="34" charset="-122"/>
                <a:cs typeface="+mn-ea"/>
                <a:sym typeface="+mn-lt"/>
              </a:rPr>
              <a:t>6. Optionally, visualized the Decision Tree using graphviz for better understanding.</a:t>
            </a:r>
          </a:p>
          <a:p>
            <a:pPr>
              <a:lnSpc>
                <a:spcPct val="130000"/>
              </a:lnSpc>
              <a:spcBef>
                <a:spcPts val="600"/>
              </a:spcBef>
            </a:pPr>
            <a:endParaRPr lang="en-US" sz="1200" kern="0" dirty="0">
              <a:latin typeface="Microsoft YaHei" panose="020B0503020204020204" pitchFamily="34" charset="-122"/>
              <a:ea typeface="Microsoft YaHei" panose="020B0503020204020204" pitchFamily="34" charset="-122"/>
              <a:cs typeface="+mn-ea"/>
              <a:sym typeface="+mn-lt"/>
            </a:endParaRPr>
          </a:p>
          <a:p>
            <a:pPr>
              <a:lnSpc>
                <a:spcPct val="130000"/>
              </a:lnSpc>
              <a:spcBef>
                <a:spcPts val="600"/>
              </a:spcBef>
            </a:pPr>
            <a:r>
              <a:rPr lang="en-US" sz="1200" kern="0" dirty="0">
                <a:latin typeface="Microsoft YaHei" panose="020B0503020204020204" pitchFamily="34" charset="-122"/>
                <a:ea typeface="Microsoft YaHei" panose="020B0503020204020204" pitchFamily="34" charset="-122"/>
                <a:cs typeface="+mn-ea"/>
                <a:sym typeface="+mn-lt"/>
              </a:rPr>
              <a:t>Note: Make sure to have the required dataset ('heart.csv') and install necessary libraries (e.g., scikit-learn, pandas, graphviz) before running the code.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1336040" y="2106295"/>
            <a:ext cx="8757285" cy="2075815"/>
          </a:xfrm>
        </p:spPr>
        <p:txBody>
          <a:bodyPr/>
          <a:lstStyle/>
          <a:p>
            <a:r>
              <a:rPr lang="en-US" sz="7200">
                <a:solidFill>
                  <a:srgbClr val="FFADAD"/>
                </a:solidFill>
              </a:rPr>
              <a:t>Thanks for Listening</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3"/>
          </p:nvPr>
        </p:nvSpPr>
        <p:spPr>
          <a:xfrm>
            <a:off x="1110083" y="171230"/>
            <a:ext cx="6435012" cy="652366"/>
          </a:xfrm>
        </p:spPr>
        <p:txBody>
          <a:bodyPr/>
          <a:lstStyle/>
          <a:p>
            <a:r>
              <a:rPr kumimoji="1" lang="en-US" altLang="zh-CN" dirty="0"/>
              <a:t>Learning Outcomes</a:t>
            </a:r>
          </a:p>
        </p:txBody>
      </p:sp>
      <p:sp>
        <p:nvSpPr>
          <p:cNvPr id="13" name="矩形 12"/>
          <p:cNvSpPr/>
          <p:nvPr/>
        </p:nvSpPr>
        <p:spPr>
          <a:xfrm>
            <a:off x="1601470" y="803449"/>
            <a:ext cx="2031325" cy="889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1110262" y="734523"/>
            <a:ext cx="2031325"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451485" y="1029335"/>
            <a:ext cx="11205210" cy="5223510"/>
          </a:xfrm>
          <a:prstGeom prst="rect">
            <a:avLst/>
          </a:prstGeom>
          <a:noFill/>
        </p:spPr>
        <p:txBody>
          <a:bodyPr wrap="square" rtlCol="0">
            <a:spAutoFit/>
          </a:bodyPr>
          <a:lstStyle/>
          <a:p>
            <a:pPr indent="0" algn="just">
              <a:lnSpc>
                <a:spcPct val="130000"/>
              </a:lnSpc>
              <a:spcBef>
                <a:spcPts val="600"/>
              </a:spcBef>
              <a:buFont typeface="Wingdings" panose="05000000000000000000" charset="0"/>
              <a:buNone/>
            </a:pPr>
            <a:r>
              <a:rPr lang="en-US" sz="2800" kern="0" dirty="0">
                <a:latin typeface="Times New Roman" panose="02020603050405020304" charset="0"/>
                <a:ea typeface="Microsoft YaHei" panose="020B0503020204020204" pitchFamily="34" charset="-122"/>
                <a:cs typeface="Times New Roman" panose="02020603050405020304" charset="0"/>
                <a:sym typeface="+mn-lt"/>
              </a:rPr>
              <a:t>Students will be able to:</a:t>
            </a:r>
          </a:p>
          <a:p>
            <a:pPr marL="514350" indent="-514350" algn="just">
              <a:lnSpc>
                <a:spcPct val="110000"/>
              </a:lnSpc>
              <a:spcBef>
                <a:spcPts val="600"/>
              </a:spcBef>
              <a:buFont typeface="Wingdings" panose="05000000000000000000" charset="0"/>
              <a:buAutoNum type="arabicPeriod"/>
            </a:pPr>
            <a:r>
              <a:rPr lang="en-US" sz="2800" kern="0" dirty="0">
                <a:latin typeface="Times New Roman" panose="02020603050405020304" charset="0"/>
                <a:ea typeface="Microsoft YaHei" panose="020B0503020204020204" pitchFamily="34" charset="-122"/>
                <a:cs typeface="Times New Roman" panose="02020603050405020304" charset="0"/>
                <a:sym typeface="+mn-lt"/>
              </a:rPr>
              <a:t>understand the concept and structure on how to use unsupervised learnng other algorithms like </a:t>
            </a: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PCA</a:t>
            </a:r>
            <a:r>
              <a:rPr lang="en-US" sz="2800" kern="0" dirty="0">
                <a:latin typeface="Times New Roman" panose="02020603050405020304" charset="0"/>
                <a:ea typeface="Microsoft YaHei" panose="020B0503020204020204" pitchFamily="34" charset="-122"/>
                <a:cs typeface="Times New Roman" panose="02020603050405020304" charset="0"/>
                <a:sym typeface="+mn-lt"/>
              </a:rPr>
              <a:t>.</a:t>
            </a:r>
          </a:p>
          <a:p>
            <a:pPr marL="514350" indent="-514350" algn="just">
              <a:lnSpc>
                <a:spcPct val="110000"/>
              </a:lnSpc>
              <a:spcBef>
                <a:spcPts val="600"/>
              </a:spcBef>
              <a:buFont typeface="Wingdings" panose="05000000000000000000" charset="0"/>
              <a:buAutoNum type="arabicPeriod"/>
            </a:pPr>
            <a:r>
              <a:rPr lang="en-US" sz="2800" kern="0" dirty="0">
                <a:latin typeface="Times New Roman" panose="02020603050405020304" charset="0"/>
                <a:ea typeface="Microsoft YaHei" panose="020B0503020204020204" pitchFamily="34" charset="-122"/>
                <a:cs typeface="Times New Roman" panose="02020603050405020304" charset="0"/>
                <a:sym typeface="+mn-lt"/>
              </a:rPr>
              <a:t>grasp the idea of dimensionality reduction techniques like PCA which aims to reduce the number of features while perserving the vital patterns in the data. </a:t>
            </a:r>
          </a:p>
          <a:p>
            <a:pPr marL="514350" indent="-514350" algn="just">
              <a:lnSpc>
                <a:spcPct val="110000"/>
              </a:lnSpc>
              <a:spcBef>
                <a:spcPts val="600"/>
              </a:spcBef>
              <a:buFont typeface="Wingdings" panose="05000000000000000000" charset="0"/>
              <a:buAutoNum type="arabicPeriod"/>
            </a:pPr>
            <a:r>
              <a:rPr lang="en-US" sz="2800" kern="0" dirty="0">
                <a:latin typeface="Times New Roman" panose="02020603050405020304" charset="0"/>
                <a:ea typeface="Microsoft YaHei" panose="020B0503020204020204" pitchFamily="34" charset="-122"/>
                <a:cs typeface="Times New Roman" panose="02020603050405020304" charset="0"/>
                <a:sym typeface="+mn-lt"/>
              </a:rPr>
              <a:t>interprete and visualize the results of unsupervised learning approaches and make data-driven decisions. </a:t>
            </a:r>
          </a:p>
          <a:p>
            <a:pPr marL="514350" indent="-514350" algn="just">
              <a:lnSpc>
                <a:spcPct val="110000"/>
              </a:lnSpc>
              <a:spcBef>
                <a:spcPts val="600"/>
              </a:spcBef>
              <a:buFont typeface="Wingdings" panose="05000000000000000000" charset="0"/>
              <a:buAutoNum type="arabicPeriod"/>
            </a:pPr>
            <a:r>
              <a:rPr lang="en-US" sz="2800" kern="0" dirty="0">
                <a:latin typeface="Times New Roman" panose="02020603050405020304" charset="0"/>
                <a:ea typeface="Microsoft YaHei" panose="020B0503020204020204" pitchFamily="34" charset="-122"/>
                <a:cs typeface="Times New Roman" panose="02020603050405020304" charset="0"/>
                <a:sym typeface="+mn-lt"/>
              </a:rPr>
              <a:t>understand how to tune hyperparameters and evaluate the performance metrics.</a:t>
            </a:r>
          </a:p>
        </p:txBody>
      </p:sp>
      <p:pic>
        <p:nvPicPr>
          <p:cNvPr id="5" name="Picture 4" descr="learning outcome"/>
          <p:cNvPicPr>
            <a:picLocks noChangeAspect="1"/>
          </p:cNvPicPr>
          <p:nvPr/>
        </p:nvPicPr>
        <p:blipFill rotWithShape="1">
          <a:blip r:embed="rId2"/>
          <a:srcRect l="13072" r="9561"/>
          <a:stretch>
            <a:fillRect/>
          </a:stretch>
        </p:blipFill>
        <p:spPr>
          <a:xfrm>
            <a:off x="9900746" y="-1"/>
            <a:ext cx="2291254" cy="1718441"/>
          </a:xfrm>
          <a:prstGeom prst="rect">
            <a:avLst/>
          </a:prstGeom>
          <a:scene3d>
            <a:camera prst="orthographicFront">
              <a:rot lat="0" lon="0" rev="0"/>
            </a:camera>
            <a:lightRig rig="threePt" dir="t"/>
          </a:scene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3"/>
          </p:nvPr>
        </p:nvSpPr>
        <p:spPr/>
        <p:txBody>
          <a:bodyPr/>
          <a:lstStyle/>
          <a:p>
            <a:r>
              <a:rPr kumimoji="1" lang="en-US" altLang="zh-CN" dirty="0"/>
              <a:t>References</a:t>
            </a:r>
            <a:endParaRPr kumimoji="1" lang="zh-CN" altLang="en-US" dirty="0"/>
          </a:p>
        </p:txBody>
      </p:sp>
      <p:sp>
        <p:nvSpPr>
          <p:cNvPr id="4" name="矩形 3"/>
          <p:cNvSpPr/>
          <p:nvPr/>
        </p:nvSpPr>
        <p:spPr>
          <a:xfrm>
            <a:off x="2263235" y="806430"/>
            <a:ext cx="2031325" cy="889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278897" y="895524"/>
            <a:ext cx="2031325" cy="889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970383" y="717530"/>
            <a:ext cx="2031325"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588579" y="1572904"/>
            <a:ext cx="11204028" cy="3851182"/>
          </a:xfrm>
          <a:prstGeom prst="rect">
            <a:avLst/>
          </a:prstGeom>
          <a:noFill/>
        </p:spPr>
        <p:txBody>
          <a:bodyPr wrap="square" rtlCol="0">
            <a:spAutoFit/>
          </a:bodyPr>
          <a:lstStyle/>
          <a:p>
            <a:pPr indent="0" algn="just">
              <a:lnSpc>
                <a:spcPct val="130000"/>
              </a:lnSpc>
              <a:spcBef>
                <a:spcPts val="600"/>
              </a:spcBef>
              <a:buFont typeface="Wingdings" panose="05000000000000000000" charset="0"/>
              <a:buNone/>
            </a:pPr>
            <a:r>
              <a:rPr lang="en-US" sz="2500" kern="0" dirty="0" smtClean="0">
                <a:latin typeface="Times New Roman" panose="02020603050405020304" charset="0"/>
                <a:ea typeface="Microsoft YaHei" panose="020B0503020204020204" pitchFamily="34" charset="-122"/>
                <a:cs typeface="Times New Roman" panose="02020603050405020304" charset="0"/>
                <a:sym typeface="+mn-lt"/>
              </a:rPr>
              <a:t>1</a:t>
            </a:r>
            <a:r>
              <a:rPr lang="en-US" sz="2500" kern="0" dirty="0">
                <a:latin typeface="Times New Roman" panose="02020603050405020304" charset="0"/>
                <a:ea typeface="Microsoft YaHei" panose="020B0503020204020204" pitchFamily="34" charset="-122"/>
                <a:cs typeface="Times New Roman" panose="02020603050405020304" charset="0"/>
                <a:sym typeface="+mn-lt"/>
              </a:rPr>
              <a:t>. Bishop, C. M. (2006). Pattern Recognition and Machine Learning. Springer.</a:t>
            </a:r>
          </a:p>
          <a:p>
            <a:pPr indent="0" algn="just">
              <a:lnSpc>
                <a:spcPct val="130000"/>
              </a:lnSpc>
              <a:spcBef>
                <a:spcPts val="600"/>
              </a:spcBef>
              <a:buFont typeface="Wingdings" panose="05000000000000000000" charset="0"/>
              <a:buNone/>
            </a:pPr>
            <a:r>
              <a:rPr lang="en-US" sz="2500" kern="0" dirty="0">
                <a:latin typeface="Times New Roman" panose="02020603050405020304" charset="0"/>
                <a:ea typeface="Microsoft YaHei" panose="020B0503020204020204" pitchFamily="34" charset="-122"/>
                <a:cs typeface="Times New Roman" panose="02020603050405020304" charset="0"/>
                <a:sym typeface="+mn-lt"/>
              </a:rPr>
              <a:t>2. Géron, A. (2019). Hands-On Machine Learning with Scikit-Learn, Keras, and TensorFlow. O'Reilly Media.</a:t>
            </a:r>
          </a:p>
          <a:p>
            <a:pPr indent="0" algn="just">
              <a:lnSpc>
                <a:spcPct val="130000"/>
              </a:lnSpc>
              <a:spcBef>
                <a:spcPts val="600"/>
              </a:spcBef>
              <a:buFont typeface="Wingdings" panose="05000000000000000000" charset="0"/>
              <a:buNone/>
            </a:pPr>
            <a:r>
              <a:rPr lang="en-US" sz="2500" kern="0" dirty="0">
                <a:latin typeface="Times New Roman" panose="02020603050405020304" charset="0"/>
                <a:ea typeface="Microsoft YaHei" panose="020B0503020204020204" pitchFamily="34" charset="-122"/>
                <a:cs typeface="Times New Roman" panose="02020603050405020304" charset="0"/>
                <a:sym typeface="+mn-lt"/>
              </a:rPr>
              <a:t>3. Murphy, K. P. (2012). Machine Learning: A Probabilistic Perspective. MIT Press.</a:t>
            </a:r>
          </a:p>
          <a:p>
            <a:pPr indent="0" algn="just">
              <a:lnSpc>
                <a:spcPct val="130000"/>
              </a:lnSpc>
              <a:spcBef>
                <a:spcPts val="600"/>
              </a:spcBef>
              <a:buFont typeface="Wingdings" panose="05000000000000000000" charset="0"/>
              <a:buNone/>
            </a:pPr>
            <a:r>
              <a:rPr lang="en-US" sz="2500" kern="0" dirty="0">
                <a:latin typeface="Times New Roman" panose="02020603050405020304" charset="0"/>
                <a:ea typeface="Microsoft YaHei" panose="020B0503020204020204" pitchFamily="34" charset="-122"/>
                <a:cs typeface="Times New Roman" panose="02020603050405020304" charset="0"/>
                <a:sym typeface="+mn-lt"/>
              </a:rPr>
              <a:t>4. Goodfellow, I., Bengio, Y., &amp; Courville, A. (2016). Deep Learning. MIT Press.</a:t>
            </a:r>
          </a:p>
          <a:p>
            <a:pPr indent="0" algn="just">
              <a:lnSpc>
                <a:spcPct val="130000"/>
              </a:lnSpc>
              <a:spcBef>
                <a:spcPts val="600"/>
              </a:spcBef>
              <a:buFont typeface="Wingdings" panose="05000000000000000000" charset="0"/>
              <a:buNone/>
            </a:pPr>
            <a:r>
              <a:rPr lang="en-US" sz="2500" kern="0" dirty="0">
                <a:latin typeface="Times New Roman" panose="02020603050405020304" charset="0"/>
                <a:ea typeface="Microsoft YaHei" panose="020B0503020204020204" pitchFamily="34" charset="-122"/>
                <a:cs typeface="Times New Roman" panose="02020603050405020304" charset="0"/>
                <a:sym typeface="+mn-lt"/>
              </a:rPr>
              <a:t>5. Hastie, T., Tibshirani, R., &amp; Friedman, J. (2009). The Elements of Statistical Learning: Data Mining, Inference, and Prediction. Springer.</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7347" r="17756"/>
          <a:stretch>
            <a:fillRect/>
          </a:stretch>
        </p:blipFill>
        <p:spPr>
          <a:xfrm flipH="1">
            <a:off x="10505089" y="-1"/>
            <a:ext cx="1671145" cy="16403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3"/>
          </p:nvPr>
        </p:nvSpPr>
        <p:spPr>
          <a:xfrm>
            <a:off x="4966970" y="365125"/>
            <a:ext cx="6696075" cy="6241415"/>
          </a:xfrm>
        </p:spPr>
        <p:txBody>
          <a:bodyPr anchor="ctr"/>
          <a:lstStyle/>
          <a:p>
            <a:pPr algn="ctr"/>
            <a:r>
              <a:rPr kumimoji="1" lang="en-US" altLang="zh-CN" sz="7200" dirty="0" smtClean="0"/>
              <a:t>Principal Component Analysis (PCA)</a:t>
            </a:r>
            <a:endParaRPr kumimoji="1" lang="zh-CN" altLang="en-US" sz="7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20735"/>
            <a:ext cx="970383" cy="652366"/>
          </a:xfrm>
        </p:spPr>
        <p:txBody>
          <a:bodyPr/>
          <a:lstStyle/>
          <a:p>
            <a:r>
              <a:rPr kumimoji="1" lang="en-US" altLang="zh-CN" dirty="0" smtClean="0"/>
              <a:t>04</a:t>
            </a:r>
            <a:endParaRPr kumimoji="1" lang="zh-CN" altLang="en-US" dirty="0"/>
          </a:p>
        </p:txBody>
      </p:sp>
      <p:sp>
        <p:nvSpPr>
          <p:cNvPr id="3" name="文本占位符 2"/>
          <p:cNvSpPr>
            <a:spLocks noGrp="1"/>
          </p:cNvSpPr>
          <p:nvPr>
            <p:ph type="body" sz="quarter" idx="13"/>
          </p:nvPr>
        </p:nvSpPr>
        <p:spPr>
          <a:xfrm>
            <a:off x="1110083" y="-4665"/>
            <a:ext cx="6435012" cy="652366"/>
          </a:xfrm>
        </p:spPr>
        <p:txBody>
          <a:bodyPr/>
          <a:lstStyle/>
          <a:p>
            <a:r>
              <a:rPr kumimoji="1" lang="en-US" altLang="zh-CN" dirty="0"/>
              <a:t>Principal Component Analysis (PCA)</a:t>
            </a:r>
            <a:endParaRPr kumimoji="1" lang="zh-CN" altLang="en-US" dirty="0"/>
          </a:p>
        </p:txBody>
      </p:sp>
      <p:sp>
        <p:nvSpPr>
          <p:cNvPr id="13" name="矩形 12"/>
          <p:cNvSpPr/>
          <p:nvPr/>
        </p:nvSpPr>
        <p:spPr>
          <a:xfrm>
            <a:off x="1138555" y="574849"/>
            <a:ext cx="640654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241300" y="705485"/>
            <a:ext cx="11680825" cy="5632311"/>
          </a:xfrm>
          <a:prstGeom prst="rect">
            <a:avLst/>
          </a:prstGeom>
          <a:noFill/>
        </p:spPr>
        <p:txBody>
          <a:bodyPr wrap="square" rtlCol="0">
            <a:spAutoFit/>
          </a:bodyPr>
          <a:lstStyle/>
          <a:p>
            <a:pPr marL="342900" indent="-342900" algn="just">
              <a:lnSpc>
                <a:spcPct val="150000"/>
              </a:lnSpc>
              <a:buFont typeface="Wingdings" pitchFamily="2" charset="2"/>
              <a:buChar char="v"/>
            </a:pPr>
            <a:r>
              <a:rPr lang="en-GB" sz="2400" dirty="0" smtClean="0"/>
              <a:t>PCA </a:t>
            </a:r>
            <a:r>
              <a:rPr lang="en-GB" sz="2400" dirty="0"/>
              <a:t>is an algorithm that is </a:t>
            </a:r>
            <a:r>
              <a:rPr lang="en-GB" sz="2400" dirty="0" smtClean="0"/>
              <a:t>commonly </a:t>
            </a:r>
            <a:r>
              <a:rPr lang="en-GB" sz="2400" dirty="0"/>
              <a:t>used for </a:t>
            </a:r>
            <a:r>
              <a:rPr lang="en-GB" sz="2400" dirty="0" smtClean="0"/>
              <a:t>data visualization</a:t>
            </a:r>
            <a:r>
              <a:rPr lang="en-GB" sz="2400" dirty="0"/>
              <a:t>. </a:t>
            </a:r>
            <a:endParaRPr lang="en-GB" sz="2400" dirty="0" smtClean="0"/>
          </a:p>
          <a:p>
            <a:pPr marL="342900" indent="-342900" algn="just">
              <a:lnSpc>
                <a:spcPct val="150000"/>
              </a:lnSpc>
              <a:buFont typeface="Wingdings" pitchFamily="2" charset="2"/>
              <a:buChar char="v"/>
            </a:pPr>
            <a:r>
              <a:rPr lang="en-GB" sz="2400" dirty="0" smtClean="0"/>
              <a:t>Specifically</a:t>
            </a:r>
            <a:r>
              <a:rPr lang="en-GB" sz="2400" dirty="0"/>
              <a:t>, if you </a:t>
            </a:r>
            <a:r>
              <a:rPr lang="en-GB" sz="2400" dirty="0" smtClean="0"/>
              <a:t>have </a:t>
            </a:r>
            <a:r>
              <a:rPr lang="en-GB" sz="2400" dirty="0"/>
              <a:t>a dataset with a lot of features, </a:t>
            </a:r>
            <a:r>
              <a:rPr lang="en-GB" sz="2400" dirty="0" smtClean="0"/>
              <a:t>say </a:t>
            </a:r>
            <a:r>
              <a:rPr lang="en-GB" sz="2400" dirty="0"/>
              <a:t>10 features or </a:t>
            </a:r>
            <a:r>
              <a:rPr lang="en-GB" sz="2400" dirty="0" smtClean="0"/>
              <a:t>50 </a:t>
            </a:r>
            <a:r>
              <a:rPr lang="en-GB" sz="2400" dirty="0"/>
              <a:t>features or even thousands of features, </a:t>
            </a:r>
            <a:r>
              <a:rPr lang="en-GB" sz="2400" dirty="0" smtClean="0"/>
              <a:t>you </a:t>
            </a:r>
            <a:r>
              <a:rPr lang="en-GB" sz="2400" dirty="0"/>
              <a:t>can't plot 1,000 dimensional data. </a:t>
            </a:r>
          </a:p>
          <a:p>
            <a:pPr marL="342900" indent="-342900" algn="just">
              <a:lnSpc>
                <a:spcPct val="150000"/>
              </a:lnSpc>
              <a:buFont typeface="Wingdings" pitchFamily="2" charset="2"/>
              <a:buChar char="v"/>
            </a:pPr>
            <a:r>
              <a:rPr lang="en-GB" sz="2400" dirty="0"/>
              <a:t>PCA, or principal components analysis </a:t>
            </a:r>
            <a:r>
              <a:rPr lang="en-GB" sz="2400" dirty="0" smtClean="0"/>
              <a:t> is </a:t>
            </a:r>
            <a:r>
              <a:rPr lang="en-GB" sz="2400" dirty="0"/>
              <a:t>an algorithm that lets </a:t>
            </a:r>
            <a:r>
              <a:rPr lang="en-GB" sz="2400" dirty="0" smtClean="0"/>
              <a:t>you </a:t>
            </a:r>
            <a:r>
              <a:rPr lang="en-GB" sz="2400" dirty="0"/>
              <a:t>take data with a lot of features, 50, 1,000, </a:t>
            </a:r>
            <a:r>
              <a:rPr lang="en-GB" sz="2400" dirty="0" smtClean="0"/>
              <a:t>even </a:t>
            </a:r>
            <a:r>
              <a:rPr lang="en-GB" sz="2400" dirty="0"/>
              <a:t>more, and reduce </a:t>
            </a:r>
            <a:r>
              <a:rPr lang="en-GB" sz="2400" dirty="0" smtClean="0"/>
              <a:t>the </a:t>
            </a:r>
            <a:r>
              <a:rPr lang="en-GB" sz="2400" dirty="0"/>
              <a:t>number of features to two features, </a:t>
            </a:r>
            <a:r>
              <a:rPr lang="en-GB" sz="2400" dirty="0" smtClean="0"/>
              <a:t>maybe </a:t>
            </a:r>
            <a:r>
              <a:rPr lang="en-GB" sz="2400" dirty="0"/>
              <a:t>three features, so that you </a:t>
            </a:r>
            <a:r>
              <a:rPr lang="en-GB" sz="2400" dirty="0" smtClean="0"/>
              <a:t>can </a:t>
            </a:r>
            <a:r>
              <a:rPr lang="en-GB" sz="2400" dirty="0"/>
              <a:t>plot it and visualize it. </a:t>
            </a:r>
          </a:p>
          <a:p>
            <a:pPr marL="342900" indent="-342900" algn="just">
              <a:lnSpc>
                <a:spcPct val="150000"/>
              </a:lnSpc>
              <a:buFont typeface="Wingdings" pitchFamily="2" charset="2"/>
              <a:buChar char="v"/>
            </a:pPr>
            <a:r>
              <a:rPr lang="en-GB" sz="2400" dirty="0" smtClean="0"/>
              <a:t>It is </a:t>
            </a:r>
            <a:r>
              <a:rPr lang="en-GB" sz="2400" dirty="0"/>
              <a:t>commonly used by </a:t>
            </a:r>
            <a:r>
              <a:rPr lang="en-GB" sz="2400" dirty="0" smtClean="0"/>
              <a:t>data </a:t>
            </a:r>
            <a:r>
              <a:rPr lang="en-GB" sz="2400" dirty="0"/>
              <a:t>scientists to visualize the data, </a:t>
            </a:r>
            <a:r>
              <a:rPr lang="en-GB" sz="2400" dirty="0" smtClean="0"/>
              <a:t>to </a:t>
            </a:r>
            <a:r>
              <a:rPr lang="en-GB" sz="2400" dirty="0"/>
              <a:t>figure out what might be going 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315700" y="17145"/>
            <a:ext cx="773430" cy="773430"/>
          </a:xfrm>
          <a:prstGeom prst="rect">
            <a:avLst/>
          </a:prstGeom>
        </p:spPr>
      </p:pic>
    </p:spTree>
    <p:extLst>
      <p:ext uri="{BB962C8B-B14F-4D97-AF65-F5344CB8AC3E}">
        <p14:creationId xmlns:p14="http://schemas.microsoft.com/office/powerpoint/2010/main" val="19288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9">
                                            <p:txEl>
                                              <p:pRg st="2" end="2"/>
                                            </p:txEl>
                                          </p:spTgt>
                                        </p:tgtEl>
                                        <p:attrNameLst>
                                          <p:attrName>style.visibility</p:attrName>
                                        </p:attrNameLst>
                                      </p:cBhvr>
                                      <p:to>
                                        <p:strVal val="visible"/>
                                      </p:to>
                                    </p:set>
                                    <p:anim calcmode="lin" valueType="num">
                                      <p:cBhvr additive="base">
                                        <p:cTn id="16"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 calcmode="lin" valueType="num">
                                      <p:cBhvr additive="base">
                                        <p:cTn id="22"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20735"/>
            <a:ext cx="970383" cy="500773"/>
          </a:xfrm>
        </p:spPr>
        <p:txBody>
          <a:bodyPr/>
          <a:lstStyle/>
          <a:p>
            <a:r>
              <a:rPr kumimoji="1" lang="en-US" altLang="zh-CN" dirty="0" smtClean="0"/>
              <a:t>04</a:t>
            </a:r>
            <a:endParaRPr kumimoji="1" lang="zh-CN" altLang="en-US" dirty="0"/>
          </a:p>
        </p:txBody>
      </p:sp>
      <p:sp>
        <p:nvSpPr>
          <p:cNvPr id="3" name="文本占位符 2"/>
          <p:cNvSpPr>
            <a:spLocks noGrp="1"/>
          </p:cNvSpPr>
          <p:nvPr>
            <p:ph type="body" sz="quarter" idx="13"/>
          </p:nvPr>
        </p:nvSpPr>
        <p:spPr>
          <a:xfrm>
            <a:off x="1110083" y="-80865"/>
            <a:ext cx="6435012" cy="652366"/>
          </a:xfrm>
        </p:spPr>
        <p:txBody>
          <a:bodyPr/>
          <a:lstStyle/>
          <a:p>
            <a:r>
              <a:rPr kumimoji="1" lang="en-US" altLang="zh-CN" dirty="0"/>
              <a:t>Principal Component Analysis (PCA)</a:t>
            </a:r>
            <a:endParaRPr kumimoji="1" lang="zh-CN" altLang="en-US" dirty="0"/>
          </a:p>
        </p:txBody>
      </p:sp>
      <p:sp>
        <p:nvSpPr>
          <p:cNvPr id="13" name="矩形 12"/>
          <p:cNvSpPr/>
          <p:nvPr/>
        </p:nvSpPr>
        <p:spPr>
          <a:xfrm>
            <a:off x="1138555" y="498649"/>
            <a:ext cx="640654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2074" y="42545"/>
            <a:ext cx="554356" cy="554356"/>
          </a:xfrm>
          <a:prstGeom prst="rect">
            <a:avLst/>
          </a:prstGeom>
        </p:spPr>
      </p:pic>
      <p:sp>
        <p:nvSpPr>
          <p:cNvPr id="4" name="Rectangle 3"/>
          <p:cNvSpPr/>
          <p:nvPr/>
        </p:nvSpPr>
        <p:spPr>
          <a:xfrm>
            <a:off x="152400" y="521039"/>
            <a:ext cx="11798300" cy="6001643"/>
          </a:xfrm>
          <a:prstGeom prst="rect">
            <a:avLst/>
          </a:prstGeom>
        </p:spPr>
        <p:txBody>
          <a:bodyPr wrap="square">
            <a:spAutoFit/>
          </a:bodyPr>
          <a:lstStyle/>
          <a:p>
            <a:pPr marL="342900" indent="-342900">
              <a:buFont typeface="Wingdings" pitchFamily="2" charset="2"/>
              <a:buChar char="v"/>
            </a:pPr>
            <a:r>
              <a:rPr lang="en-GB" sz="2400" dirty="0"/>
              <a:t>Let consider an example of a passenger car with lot of features such as length of the car,  the width of the car, the height of the car, diameter of the wheel, and many other features of cars. </a:t>
            </a:r>
            <a:endParaRPr lang="en-GB" sz="2400" dirty="0" smtClean="0"/>
          </a:p>
          <a:p>
            <a:pPr marL="342900" indent="-342900">
              <a:buFont typeface="Wingdings" pitchFamily="2" charset="2"/>
              <a:buChar char="v"/>
            </a:pPr>
            <a:endParaRPr lang="en-GB" sz="2400" dirty="0"/>
          </a:p>
          <a:p>
            <a:pPr marL="342900" indent="-342900">
              <a:buFont typeface="Wingdings" pitchFamily="2" charset="2"/>
              <a:buChar char="v"/>
            </a:pPr>
            <a:endParaRPr lang="en-GB" sz="2400" dirty="0" smtClean="0"/>
          </a:p>
          <a:p>
            <a:pPr marL="342900" indent="-342900">
              <a:buFont typeface="Wingdings" pitchFamily="2" charset="2"/>
              <a:buChar char="v"/>
            </a:pPr>
            <a:endParaRPr lang="en-GB" sz="2400" dirty="0"/>
          </a:p>
          <a:p>
            <a:pPr marL="342900" indent="-342900">
              <a:buFont typeface="Wingdings" pitchFamily="2" charset="2"/>
              <a:buChar char="v"/>
            </a:pPr>
            <a:endParaRPr lang="en-GB" sz="2400" dirty="0" smtClean="0"/>
          </a:p>
          <a:p>
            <a:pPr marL="342900" indent="-342900">
              <a:buFont typeface="Wingdings" pitchFamily="2" charset="2"/>
              <a:buChar char="v"/>
            </a:pPr>
            <a:endParaRPr lang="en-GB" sz="2400" dirty="0"/>
          </a:p>
          <a:p>
            <a:pPr marL="342900" indent="-342900">
              <a:buFont typeface="Wingdings" pitchFamily="2" charset="2"/>
              <a:buChar char="v"/>
            </a:pPr>
            <a:endParaRPr lang="en-GB" sz="2400" dirty="0" smtClean="0"/>
          </a:p>
          <a:p>
            <a:pPr marL="342900" indent="-342900">
              <a:buFont typeface="Wingdings" pitchFamily="2" charset="2"/>
              <a:buChar char="v"/>
            </a:pPr>
            <a:endParaRPr lang="en-GB" sz="2400" dirty="0"/>
          </a:p>
          <a:p>
            <a:pPr marL="342900" indent="-342900">
              <a:buFont typeface="Wingdings" pitchFamily="2" charset="2"/>
              <a:buChar char="v"/>
            </a:pPr>
            <a:endParaRPr lang="en-GB" sz="2400" dirty="0" smtClean="0"/>
          </a:p>
          <a:p>
            <a:pPr marL="342900" indent="-342900">
              <a:buFont typeface="Wingdings" pitchFamily="2" charset="2"/>
              <a:buChar char="v"/>
            </a:pPr>
            <a:endParaRPr lang="en-GB" sz="2400" dirty="0" smtClean="0"/>
          </a:p>
          <a:p>
            <a:endParaRPr lang="en-GB" sz="2400" dirty="0"/>
          </a:p>
          <a:p>
            <a:pPr marL="342900" indent="-342900">
              <a:buFont typeface="Wingdings" pitchFamily="2" charset="2"/>
              <a:buChar char="v"/>
            </a:pPr>
            <a:r>
              <a:rPr lang="en-GB" sz="2400" dirty="0"/>
              <a:t>If you want to reduce the number of features so you can visualize it, how can you use PCA to do so? </a:t>
            </a:r>
            <a:endParaRPr lang="en-GB" sz="2400" dirty="0" smtClean="0"/>
          </a:p>
          <a:p>
            <a:endParaRPr lang="en-GB" sz="2400"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4523" b="8500"/>
          <a:stretch/>
        </p:blipFill>
        <p:spPr bwMode="auto">
          <a:xfrm>
            <a:off x="2846593" y="1934359"/>
            <a:ext cx="6460889" cy="3399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821194" y="1870859"/>
            <a:ext cx="2868406" cy="3135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3243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anim calcmode="lin" valueType="num">
                                      <p:cBhvr additive="base">
                                        <p:cTn id="19"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20735"/>
            <a:ext cx="970383" cy="652366"/>
          </a:xfrm>
        </p:spPr>
        <p:txBody>
          <a:bodyPr/>
          <a:lstStyle/>
          <a:p>
            <a:r>
              <a:rPr kumimoji="1" lang="en-US" altLang="zh-CN" dirty="0" smtClean="0"/>
              <a:t>04</a:t>
            </a:r>
            <a:endParaRPr kumimoji="1" lang="zh-CN" altLang="en-US" dirty="0"/>
          </a:p>
        </p:txBody>
      </p:sp>
      <p:sp>
        <p:nvSpPr>
          <p:cNvPr id="3" name="文本占位符 2"/>
          <p:cNvSpPr>
            <a:spLocks noGrp="1"/>
          </p:cNvSpPr>
          <p:nvPr>
            <p:ph type="body" sz="quarter" idx="13"/>
          </p:nvPr>
        </p:nvSpPr>
        <p:spPr>
          <a:xfrm>
            <a:off x="1110083" y="-4665"/>
            <a:ext cx="6435012" cy="652366"/>
          </a:xfrm>
        </p:spPr>
        <p:txBody>
          <a:bodyPr/>
          <a:lstStyle/>
          <a:p>
            <a:r>
              <a:rPr kumimoji="1" lang="en-US" altLang="zh-CN" dirty="0"/>
              <a:t>Principal Component Analysis (PCA)</a:t>
            </a:r>
            <a:endParaRPr kumimoji="1" lang="zh-CN" altLang="en-US" dirty="0"/>
          </a:p>
        </p:txBody>
      </p:sp>
      <p:sp>
        <p:nvSpPr>
          <p:cNvPr id="13" name="矩形 12"/>
          <p:cNvSpPr/>
          <p:nvPr/>
        </p:nvSpPr>
        <p:spPr>
          <a:xfrm>
            <a:off x="1138555" y="574849"/>
            <a:ext cx="640654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201930" y="625475"/>
            <a:ext cx="11799570" cy="5632311"/>
          </a:xfrm>
          <a:prstGeom prst="rect">
            <a:avLst/>
          </a:prstGeom>
          <a:noFill/>
        </p:spPr>
        <p:txBody>
          <a:bodyPr wrap="square" rtlCol="0">
            <a:spAutoFit/>
          </a:bodyPr>
          <a:lstStyle/>
          <a:p>
            <a:pPr marL="342900" indent="-342900">
              <a:lnSpc>
                <a:spcPct val="150000"/>
              </a:lnSpc>
              <a:buFont typeface="Wingdings" pitchFamily="2" charset="2"/>
              <a:buChar char="v"/>
            </a:pPr>
            <a:r>
              <a:rPr lang="en-GB" sz="2400" dirty="0" smtClean="0"/>
              <a:t>If </a:t>
            </a:r>
            <a:r>
              <a:rPr lang="en-GB" sz="2400" dirty="0"/>
              <a:t>you want to reduce </a:t>
            </a:r>
            <a:r>
              <a:rPr lang="en-GB" sz="2400" dirty="0" smtClean="0"/>
              <a:t>the </a:t>
            </a:r>
            <a:r>
              <a:rPr lang="en-GB" sz="2400" dirty="0"/>
              <a:t>number of features so you can visualize it, </a:t>
            </a:r>
            <a:r>
              <a:rPr lang="en-GB" sz="2400" dirty="0" smtClean="0"/>
              <a:t>how </a:t>
            </a:r>
            <a:r>
              <a:rPr lang="en-GB" sz="2400" dirty="0"/>
              <a:t>can you use PCA to do so? </a:t>
            </a:r>
            <a:endParaRPr lang="en-GB" sz="2400" dirty="0" smtClean="0"/>
          </a:p>
          <a:p>
            <a:pPr marL="342900" indent="-342900">
              <a:lnSpc>
                <a:spcPct val="150000"/>
              </a:lnSpc>
              <a:buFont typeface="Wingdings" pitchFamily="2" charset="2"/>
              <a:buChar char="v"/>
            </a:pPr>
            <a:r>
              <a:rPr lang="en-GB" sz="2400" dirty="0" smtClean="0"/>
              <a:t>Let’s consider a scenario 1, where the length of the car should represent x</a:t>
            </a:r>
            <a:r>
              <a:rPr lang="en-GB" sz="2400" baseline="-25000" dirty="0" smtClean="0"/>
              <a:t>1</a:t>
            </a:r>
            <a:r>
              <a:rPr lang="en-GB" sz="2400" dirty="0" smtClean="0"/>
              <a:t> (which varies quite a bit) and width of the car as x</a:t>
            </a:r>
            <a:r>
              <a:rPr lang="en-GB" sz="2400" baseline="-25000" dirty="0" smtClean="0"/>
              <a:t>2 </a:t>
            </a:r>
            <a:r>
              <a:rPr lang="en-GB" sz="2400" dirty="0" smtClean="0"/>
              <a:t>(which doesn’t vary much as 1.8m or 6 feet).</a:t>
            </a:r>
            <a:endParaRPr lang="en-GB" sz="2400" dirty="0"/>
          </a:p>
          <a:p>
            <a:pPr marL="342900" indent="-342900">
              <a:lnSpc>
                <a:spcPct val="150000"/>
              </a:lnSpc>
              <a:buFont typeface="Wingdings" pitchFamily="2" charset="2"/>
              <a:buChar char="v"/>
            </a:pPr>
            <a:r>
              <a:rPr lang="en-GB" sz="2400" dirty="0" smtClean="0"/>
              <a:t>If </a:t>
            </a:r>
            <a:r>
              <a:rPr lang="en-GB" sz="2400" dirty="0"/>
              <a:t>you want to reduce the number of features, well, </a:t>
            </a:r>
            <a:r>
              <a:rPr lang="en-GB" sz="2400" dirty="0" smtClean="0"/>
              <a:t>one </a:t>
            </a:r>
            <a:r>
              <a:rPr lang="en-GB" sz="2400" dirty="0"/>
              <a:t>thing you could do is </a:t>
            </a:r>
            <a:r>
              <a:rPr lang="en-GB" sz="2400" dirty="0" smtClean="0"/>
              <a:t>to take </a:t>
            </a:r>
            <a:r>
              <a:rPr lang="en-GB" sz="2400" dirty="0"/>
              <a:t>x</a:t>
            </a:r>
            <a:r>
              <a:rPr lang="en-GB" sz="2400" baseline="-25000" dirty="0"/>
              <a:t>1</a:t>
            </a:r>
            <a:r>
              <a:rPr lang="en-GB" sz="2400" dirty="0"/>
              <a:t> </a:t>
            </a:r>
            <a:r>
              <a:rPr lang="en-GB" sz="2400" dirty="0" smtClean="0"/>
              <a:t>because</a:t>
            </a:r>
            <a:r>
              <a:rPr lang="en-GB" sz="2400" dirty="0"/>
              <a:t> </a:t>
            </a:r>
            <a:r>
              <a:rPr lang="en-GB" sz="2400" dirty="0"/>
              <a:t> x</a:t>
            </a:r>
            <a:r>
              <a:rPr lang="en-GB" sz="2400" baseline="-25000" dirty="0"/>
              <a:t>2</a:t>
            </a:r>
            <a:r>
              <a:rPr lang="en-GB" sz="2400" dirty="0" smtClean="0"/>
              <a:t> </a:t>
            </a:r>
            <a:r>
              <a:rPr lang="en-GB" sz="2400" dirty="0"/>
              <a:t>varies relatively little from car to car. </a:t>
            </a:r>
            <a:endParaRPr lang="en-GB" sz="2400" dirty="0" smtClean="0"/>
          </a:p>
          <a:p>
            <a:pPr marL="342900" indent="-342900">
              <a:lnSpc>
                <a:spcPct val="150000"/>
              </a:lnSpc>
              <a:buFont typeface="Wingdings" pitchFamily="2" charset="2"/>
              <a:buChar char="v"/>
            </a:pPr>
            <a:r>
              <a:rPr lang="en-GB" sz="2400" dirty="0" smtClean="0"/>
              <a:t>It </a:t>
            </a:r>
            <a:r>
              <a:rPr lang="en-GB" sz="2400" dirty="0"/>
              <a:t>turns out that PCA is an algorithm </a:t>
            </a:r>
            <a:r>
              <a:rPr lang="en-GB" sz="2400" dirty="0" smtClean="0"/>
              <a:t>that </a:t>
            </a:r>
            <a:r>
              <a:rPr lang="en-GB" sz="2400" dirty="0"/>
              <a:t>when applied to this data set </a:t>
            </a:r>
            <a:r>
              <a:rPr lang="en-GB" sz="2400" dirty="0" smtClean="0"/>
              <a:t>will</a:t>
            </a:r>
            <a:r>
              <a:rPr lang="en-GB" sz="2400" dirty="0"/>
              <a:t> </a:t>
            </a:r>
            <a:r>
              <a:rPr lang="en-GB" sz="2400" dirty="0" smtClean="0"/>
              <a:t>more </a:t>
            </a:r>
            <a:r>
              <a:rPr lang="en-GB" sz="2400" dirty="0"/>
              <a:t>or less automatically decide to just take x_1, </a:t>
            </a:r>
            <a:r>
              <a:rPr lang="en-GB" sz="2400" dirty="0" smtClean="0"/>
              <a:t>but </a:t>
            </a:r>
            <a:r>
              <a:rPr lang="en-GB" sz="2400" dirty="0"/>
              <a:t>it can do much more than that.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315700" y="17145"/>
            <a:ext cx="773430" cy="773430"/>
          </a:xfrm>
          <a:prstGeom prst="rect">
            <a:avLst/>
          </a:prstGeom>
        </p:spPr>
      </p:pic>
    </p:spTree>
    <p:extLst>
      <p:ext uri="{BB962C8B-B14F-4D97-AF65-F5344CB8AC3E}">
        <p14:creationId xmlns:p14="http://schemas.microsoft.com/office/powerpoint/2010/main" val="52008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Microsoft YaHei" panose="020B0503020204020204" pitchFamily="34" charset="-122"/>
            <a:ea typeface="Microsoft YaHei"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Microsoft YaHei" panose="020B0503020204020204" pitchFamily="34" charset="-122"/>
            <a:ea typeface="Microsoft YaHei" panose="020B0503020204020204" pitchFamily="34" charset="-122"/>
            <a:cs typeface="+mn-ea"/>
            <a:sym typeface="+mn-lt"/>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958</TotalTime>
  <Words>1502</Words>
  <Application>Microsoft Office PowerPoint</Application>
  <PresentationFormat>Custom</PresentationFormat>
  <Paragraphs>303</Paragraphs>
  <Slides>35</Slides>
  <Notes>0</Notes>
  <HiddenSlides>0</HiddenSlides>
  <MMClips>0</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模板页面</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Grace</cp:lastModifiedBy>
  <cp:revision>229</cp:revision>
  <dcterms:created xsi:type="dcterms:W3CDTF">2015-08-18T02:51:00Z</dcterms:created>
  <dcterms:modified xsi:type="dcterms:W3CDTF">2023-12-04T06:21:52Z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1033-11.2.0.11537</vt:lpwstr>
  </property>
  <property fmtid="{D5CDD505-2E9C-101B-9397-08002B2CF9AE}" pid="3" name="ICV">
    <vt:lpwstr>34F521039A3A4338B673C32A4D87CC2D</vt:lpwstr>
  </property>
</Properties>
</file>